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sldIdLst>
    <p:sldId id="256" r:id="rId2"/>
    <p:sldId id="257" r:id="rId3"/>
    <p:sldId id="258" r:id="rId4"/>
    <p:sldId id="259" r:id="rId5"/>
    <p:sldId id="260" r:id="rId6"/>
    <p:sldId id="264" r:id="rId7"/>
    <p:sldId id="261" r:id="rId8"/>
    <p:sldId id="263" r:id="rId9"/>
    <p:sldId id="262"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8" r:id="rId23"/>
    <p:sldId id="276" r:id="rId24"/>
    <p:sldId id="279" r:id="rId25"/>
    <p:sldId id="280" r:id="rId26"/>
    <p:sldId id="281" r:id="rId27"/>
    <p:sldId id="282" r:id="rId28"/>
    <p:sldId id="286" r:id="rId29"/>
    <p:sldId id="283" r:id="rId30"/>
    <p:sldId id="285" r:id="rId31"/>
    <p:sldId id="287" r:id="rId32"/>
    <p:sldId id="284" r:id="rId33"/>
    <p:sldId id="288" r:id="rId34"/>
    <p:sldId id="290" r:id="rId35"/>
    <p:sldId id="289" r:id="rId36"/>
    <p:sldId id="291" r:id="rId37"/>
    <p:sldId id="292" r:id="rId38"/>
    <p:sldId id="293" r:id="rId39"/>
    <p:sldId id="294" r:id="rId40"/>
    <p:sldId id="295" r:id="rId41"/>
    <p:sldId id="296" r:id="rId42"/>
    <p:sldId id="297" r:id="rId43"/>
    <p:sldId id="299" r:id="rId44"/>
    <p:sldId id="300" r:id="rId45"/>
    <p:sldId id="301" r:id="rId46"/>
    <p:sldId id="302" r:id="rId47"/>
    <p:sldId id="304" r:id="rId48"/>
    <p:sldId id="303" r:id="rId49"/>
    <p:sldId id="298" r:id="rId50"/>
    <p:sldId id="305" r:id="rId51"/>
    <p:sldId id="306" r:id="rId52"/>
    <p:sldId id="307" r:id="rId53"/>
    <p:sldId id="308" r:id="rId54"/>
    <p:sldId id="309" r:id="rId55"/>
    <p:sldId id="310" r:id="rId56"/>
    <p:sldId id="311" r:id="rId57"/>
    <p:sldId id="312"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A88E9B-227F-46EE-8AE1-3E463C7B452A}" type="datetimeFigureOut">
              <a:rPr lang="en-US" smtClean="0"/>
              <a:t>2/28/2022</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AB22E22-2A80-4A8B-BCC9-3ABF3EC47B3D}" type="slidenum">
              <a:rPr lang="en-US" smtClean="0"/>
              <a:t>‹#›</a:t>
            </a:fld>
            <a:endParaRPr lang="en-US"/>
          </a:p>
        </p:txBody>
      </p:sp>
    </p:spTree>
    <p:extLst>
      <p:ext uri="{BB962C8B-B14F-4D97-AF65-F5344CB8AC3E}">
        <p14:creationId xmlns:p14="http://schemas.microsoft.com/office/powerpoint/2010/main" val="546511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A88E9B-227F-46EE-8AE1-3E463C7B452A}" type="datetimeFigureOut">
              <a:rPr lang="en-US" smtClean="0"/>
              <a:t>2/28/2022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AB22E22-2A80-4A8B-BCC9-3ABF3EC47B3D}" type="slidenum">
              <a:rPr lang="en-US" smtClean="0"/>
              <a:t>‹#›</a:t>
            </a:fld>
            <a:endParaRPr lang="en-US"/>
          </a:p>
        </p:txBody>
      </p:sp>
    </p:spTree>
    <p:extLst>
      <p:ext uri="{BB962C8B-B14F-4D97-AF65-F5344CB8AC3E}">
        <p14:creationId xmlns:p14="http://schemas.microsoft.com/office/powerpoint/2010/main" val="3524035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A88E9B-227F-46EE-8AE1-3E463C7B452A}" type="datetimeFigureOut">
              <a:rPr lang="en-US" smtClean="0"/>
              <a:t>2/28/2022</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AB22E22-2A80-4A8B-BCC9-3ABF3EC47B3D}"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75391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8A88E9B-227F-46EE-8AE1-3E463C7B452A}" type="datetimeFigureOut">
              <a:rPr lang="en-US" smtClean="0"/>
              <a:t>2/28/2022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AB22E22-2A80-4A8B-BCC9-3ABF3EC47B3D}" type="slidenum">
              <a:rPr lang="en-US" smtClean="0"/>
              <a:t>‹#›</a:t>
            </a:fld>
            <a:endParaRPr lang="en-US"/>
          </a:p>
        </p:txBody>
      </p:sp>
    </p:spTree>
    <p:extLst>
      <p:ext uri="{BB962C8B-B14F-4D97-AF65-F5344CB8AC3E}">
        <p14:creationId xmlns:p14="http://schemas.microsoft.com/office/powerpoint/2010/main" val="1091596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8A88E9B-227F-46EE-8AE1-3E463C7B452A}" type="datetimeFigureOut">
              <a:rPr lang="en-US" smtClean="0"/>
              <a:t>2/28/2022</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AB22E22-2A80-4A8B-BCC9-3ABF3EC47B3D}"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1870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8A88E9B-227F-46EE-8AE1-3E463C7B452A}" type="datetimeFigureOut">
              <a:rPr lang="en-US" smtClean="0"/>
              <a:t>2/28/2022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AB22E22-2A80-4A8B-BCC9-3ABF3EC47B3D}" type="slidenum">
              <a:rPr lang="en-US" smtClean="0"/>
              <a:t>‹#›</a:t>
            </a:fld>
            <a:endParaRPr lang="en-US"/>
          </a:p>
        </p:txBody>
      </p:sp>
    </p:spTree>
    <p:extLst>
      <p:ext uri="{BB962C8B-B14F-4D97-AF65-F5344CB8AC3E}">
        <p14:creationId xmlns:p14="http://schemas.microsoft.com/office/powerpoint/2010/main" val="12493953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A88E9B-227F-46EE-8AE1-3E463C7B452A}" type="datetimeFigureOut">
              <a:rPr lang="en-US" smtClean="0"/>
              <a:t>2/28/2022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AB22E22-2A80-4A8B-BCC9-3ABF3EC47B3D}" type="slidenum">
              <a:rPr lang="en-US" smtClean="0"/>
              <a:t>‹#›</a:t>
            </a:fld>
            <a:endParaRPr lang="en-US"/>
          </a:p>
        </p:txBody>
      </p:sp>
    </p:spTree>
    <p:extLst>
      <p:ext uri="{BB962C8B-B14F-4D97-AF65-F5344CB8AC3E}">
        <p14:creationId xmlns:p14="http://schemas.microsoft.com/office/powerpoint/2010/main" val="4317804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A88E9B-227F-46EE-8AE1-3E463C7B452A}" type="datetimeFigureOut">
              <a:rPr lang="en-US" smtClean="0"/>
              <a:t>2/28/2022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AB22E22-2A80-4A8B-BCC9-3ABF3EC47B3D}" type="slidenum">
              <a:rPr lang="en-US" smtClean="0"/>
              <a:t>‹#›</a:t>
            </a:fld>
            <a:endParaRPr lang="en-US"/>
          </a:p>
        </p:txBody>
      </p:sp>
    </p:spTree>
    <p:extLst>
      <p:ext uri="{BB962C8B-B14F-4D97-AF65-F5344CB8AC3E}">
        <p14:creationId xmlns:p14="http://schemas.microsoft.com/office/powerpoint/2010/main" val="302757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A88E9B-227F-46EE-8AE1-3E463C7B452A}" type="datetimeFigureOut">
              <a:rPr lang="en-US" smtClean="0"/>
              <a:t>2/28/2022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AB22E22-2A80-4A8B-BCC9-3ABF3EC47B3D}" type="slidenum">
              <a:rPr lang="en-US" smtClean="0"/>
              <a:t>‹#›</a:t>
            </a:fld>
            <a:endParaRPr lang="en-US"/>
          </a:p>
        </p:txBody>
      </p:sp>
    </p:spTree>
    <p:extLst>
      <p:ext uri="{BB962C8B-B14F-4D97-AF65-F5344CB8AC3E}">
        <p14:creationId xmlns:p14="http://schemas.microsoft.com/office/powerpoint/2010/main" val="748491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A88E9B-227F-46EE-8AE1-3E463C7B452A}" type="datetimeFigureOut">
              <a:rPr lang="en-US" smtClean="0"/>
              <a:t>2/28/2022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AB22E22-2A80-4A8B-BCC9-3ABF3EC47B3D}" type="slidenum">
              <a:rPr lang="en-US" smtClean="0"/>
              <a:t>‹#›</a:t>
            </a:fld>
            <a:endParaRPr lang="en-US"/>
          </a:p>
        </p:txBody>
      </p:sp>
    </p:spTree>
    <p:extLst>
      <p:ext uri="{BB962C8B-B14F-4D97-AF65-F5344CB8AC3E}">
        <p14:creationId xmlns:p14="http://schemas.microsoft.com/office/powerpoint/2010/main" val="655286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A88E9B-227F-46EE-8AE1-3E463C7B452A}" type="datetimeFigureOut">
              <a:rPr lang="en-US" smtClean="0"/>
              <a:t>2/28/2022</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AB22E22-2A80-4A8B-BCC9-3ABF3EC47B3D}" type="slidenum">
              <a:rPr lang="en-US" smtClean="0"/>
              <a:t>‹#›</a:t>
            </a:fld>
            <a:endParaRPr lang="en-US"/>
          </a:p>
        </p:txBody>
      </p:sp>
    </p:spTree>
    <p:extLst>
      <p:ext uri="{BB962C8B-B14F-4D97-AF65-F5344CB8AC3E}">
        <p14:creationId xmlns:p14="http://schemas.microsoft.com/office/powerpoint/2010/main" val="4192794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A88E9B-227F-46EE-8AE1-3E463C7B452A}" type="datetimeFigureOut">
              <a:rPr lang="en-US" smtClean="0"/>
              <a:t>2/28/2022</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AB22E22-2A80-4A8B-BCC9-3ABF3EC47B3D}" type="slidenum">
              <a:rPr lang="en-US" smtClean="0"/>
              <a:t>‹#›</a:t>
            </a:fld>
            <a:endParaRPr lang="en-US"/>
          </a:p>
        </p:txBody>
      </p:sp>
    </p:spTree>
    <p:extLst>
      <p:ext uri="{BB962C8B-B14F-4D97-AF65-F5344CB8AC3E}">
        <p14:creationId xmlns:p14="http://schemas.microsoft.com/office/powerpoint/2010/main" val="9984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A88E9B-227F-46EE-8AE1-3E463C7B452A}" type="datetimeFigureOut">
              <a:rPr lang="en-US" smtClean="0"/>
              <a:t>2/28/2022</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AB22E22-2A80-4A8B-BCC9-3ABF3EC47B3D}" type="slidenum">
              <a:rPr lang="en-US" smtClean="0"/>
              <a:t>‹#›</a:t>
            </a:fld>
            <a:endParaRPr lang="en-US"/>
          </a:p>
        </p:txBody>
      </p:sp>
    </p:spTree>
    <p:extLst>
      <p:ext uri="{BB962C8B-B14F-4D97-AF65-F5344CB8AC3E}">
        <p14:creationId xmlns:p14="http://schemas.microsoft.com/office/powerpoint/2010/main" val="713312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A88E9B-227F-46EE-8AE1-3E463C7B452A}" type="datetimeFigureOut">
              <a:rPr lang="en-US" smtClean="0"/>
              <a:t>2/28/2022</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AB22E22-2A80-4A8B-BCC9-3ABF3EC47B3D}" type="slidenum">
              <a:rPr lang="en-US" smtClean="0"/>
              <a:t>‹#›</a:t>
            </a:fld>
            <a:endParaRPr lang="en-US"/>
          </a:p>
        </p:txBody>
      </p:sp>
    </p:spTree>
    <p:extLst>
      <p:ext uri="{BB962C8B-B14F-4D97-AF65-F5344CB8AC3E}">
        <p14:creationId xmlns:p14="http://schemas.microsoft.com/office/powerpoint/2010/main" val="943861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A88E9B-227F-46EE-8AE1-3E463C7B452A}" type="datetimeFigureOut">
              <a:rPr lang="en-US" smtClean="0"/>
              <a:t>2/28/2022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AB22E22-2A80-4A8B-BCC9-3ABF3EC47B3D}" type="slidenum">
              <a:rPr lang="en-US" smtClean="0"/>
              <a:t>‹#›</a:t>
            </a:fld>
            <a:endParaRPr lang="en-US"/>
          </a:p>
        </p:txBody>
      </p:sp>
    </p:spTree>
    <p:extLst>
      <p:ext uri="{BB962C8B-B14F-4D97-AF65-F5344CB8AC3E}">
        <p14:creationId xmlns:p14="http://schemas.microsoft.com/office/powerpoint/2010/main" val="282729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A88E9B-227F-46EE-8AE1-3E463C7B452A}" type="datetimeFigureOut">
              <a:rPr lang="en-US" smtClean="0"/>
              <a:t>2/28/2022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AB22E22-2A80-4A8B-BCC9-3ABF3EC47B3D}" type="slidenum">
              <a:rPr lang="en-US" smtClean="0"/>
              <a:t>‹#›</a:t>
            </a:fld>
            <a:endParaRPr lang="en-US"/>
          </a:p>
        </p:txBody>
      </p:sp>
    </p:spTree>
    <p:extLst>
      <p:ext uri="{BB962C8B-B14F-4D97-AF65-F5344CB8AC3E}">
        <p14:creationId xmlns:p14="http://schemas.microsoft.com/office/powerpoint/2010/main" val="3282769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8A88E9B-227F-46EE-8AE1-3E463C7B452A}" type="datetimeFigureOut">
              <a:rPr lang="en-US" smtClean="0"/>
              <a:t>2/28/2022</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AB22E22-2A80-4A8B-BCC9-3ABF3EC47B3D}" type="slidenum">
              <a:rPr lang="en-US" smtClean="0"/>
              <a:t>‹#›</a:t>
            </a:fld>
            <a:endParaRPr lang="en-US"/>
          </a:p>
        </p:txBody>
      </p:sp>
    </p:spTree>
    <p:extLst>
      <p:ext uri="{BB962C8B-B14F-4D97-AF65-F5344CB8AC3E}">
        <p14:creationId xmlns:p14="http://schemas.microsoft.com/office/powerpoint/2010/main" val="34451570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www.listendata.com/2018/03/regression-analysis.html#:~:text=On%20average%2C%20analytics%20professionals%20know,type%20has%20its%20own%20significance"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D0F27-2549-4B79-A693-52A0888885FB}"/>
              </a:ext>
            </a:extLst>
          </p:cNvPr>
          <p:cNvSpPr>
            <a:spLocks noGrp="1"/>
          </p:cNvSpPr>
          <p:nvPr>
            <p:ph type="ctrTitle"/>
          </p:nvPr>
        </p:nvSpPr>
        <p:spPr/>
        <p:txBody>
          <a:bodyPr/>
          <a:lstStyle/>
          <a:p>
            <a:r>
              <a:rPr lang="en-US" dirty="0"/>
              <a:t>Introduction to Machine Learning</a:t>
            </a:r>
          </a:p>
        </p:txBody>
      </p:sp>
      <p:sp>
        <p:nvSpPr>
          <p:cNvPr id="3" name="Subtitle 2">
            <a:extLst>
              <a:ext uri="{FF2B5EF4-FFF2-40B4-BE49-F238E27FC236}">
                <a16:creationId xmlns:a16="http://schemas.microsoft.com/office/drawing/2014/main" id="{6B6CDAB2-93C8-42DA-BA84-FECA97871CF3}"/>
              </a:ext>
            </a:extLst>
          </p:cNvPr>
          <p:cNvSpPr>
            <a:spLocks noGrp="1"/>
          </p:cNvSpPr>
          <p:nvPr>
            <p:ph type="subTitle" idx="1"/>
          </p:nvPr>
        </p:nvSpPr>
        <p:spPr/>
        <p:txBody>
          <a:bodyPr/>
          <a:lstStyle/>
          <a:p>
            <a:r>
              <a:rPr lang="en-US" dirty="0"/>
              <a:t>Anurag Srivastava</a:t>
            </a:r>
          </a:p>
        </p:txBody>
      </p:sp>
    </p:spTree>
    <p:extLst>
      <p:ext uri="{BB962C8B-B14F-4D97-AF65-F5344CB8AC3E}">
        <p14:creationId xmlns:p14="http://schemas.microsoft.com/office/powerpoint/2010/main" val="824502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95F9B-1B40-4ACD-9237-1C0B99161048}"/>
              </a:ext>
            </a:extLst>
          </p:cNvPr>
          <p:cNvSpPr>
            <a:spLocks noGrp="1"/>
          </p:cNvSpPr>
          <p:nvPr>
            <p:ph type="title"/>
          </p:nvPr>
        </p:nvSpPr>
        <p:spPr/>
        <p:txBody>
          <a:bodyPr/>
          <a:lstStyle/>
          <a:p>
            <a:r>
              <a:rPr lang="en-US" dirty="0"/>
              <a:t>Reinforcement Learning</a:t>
            </a:r>
          </a:p>
        </p:txBody>
      </p:sp>
      <p:pic>
        <p:nvPicPr>
          <p:cNvPr id="4" name="Q_Learning">
            <a:hlinkClick r:id="" action="ppaction://media"/>
            <a:extLst>
              <a:ext uri="{FF2B5EF4-FFF2-40B4-BE49-F238E27FC236}">
                <a16:creationId xmlns:a16="http://schemas.microsoft.com/office/drawing/2014/main" id="{F4023AB9-41B7-44E4-99EE-CC8EF9684F7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18492" y="1370721"/>
            <a:ext cx="9355015" cy="5262196"/>
          </a:xfrm>
          <a:prstGeom prst="rect">
            <a:avLst/>
          </a:prstGeom>
        </p:spPr>
      </p:pic>
    </p:spTree>
    <p:extLst>
      <p:ext uri="{BB962C8B-B14F-4D97-AF65-F5344CB8AC3E}">
        <p14:creationId xmlns:p14="http://schemas.microsoft.com/office/powerpoint/2010/main" val="149972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2082A-424E-43A8-AAB7-856919580498}"/>
              </a:ext>
            </a:extLst>
          </p:cNvPr>
          <p:cNvSpPr>
            <a:spLocks noGrp="1"/>
          </p:cNvSpPr>
          <p:nvPr>
            <p:ph type="title"/>
          </p:nvPr>
        </p:nvSpPr>
        <p:spPr/>
        <p:txBody>
          <a:bodyPr/>
          <a:lstStyle/>
          <a:p>
            <a:r>
              <a:rPr lang="en-US" dirty="0"/>
              <a:t>Reinforcement Learning</a:t>
            </a:r>
          </a:p>
        </p:txBody>
      </p:sp>
      <p:pic>
        <p:nvPicPr>
          <p:cNvPr id="5" name="Picture 4">
            <a:extLst>
              <a:ext uri="{FF2B5EF4-FFF2-40B4-BE49-F238E27FC236}">
                <a16:creationId xmlns:a16="http://schemas.microsoft.com/office/drawing/2014/main" id="{09C123F9-361A-46A0-AD8B-744976CCC5DC}"/>
              </a:ext>
            </a:extLst>
          </p:cNvPr>
          <p:cNvPicPr>
            <a:picLocks noChangeAspect="1"/>
          </p:cNvPicPr>
          <p:nvPr/>
        </p:nvPicPr>
        <p:blipFill rotWithShape="1">
          <a:blip r:embed="rId2">
            <a:extLst>
              <a:ext uri="{28A0092B-C50C-407E-A947-70E740481C1C}">
                <a14:useLocalDpi xmlns:a14="http://schemas.microsoft.com/office/drawing/2010/main" val="0"/>
              </a:ext>
            </a:extLst>
          </a:blip>
          <a:srcRect l="15461" t="32615" r="37808" b="18975"/>
          <a:stretch/>
        </p:blipFill>
        <p:spPr>
          <a:xfrm>
            <a:off x="2743199" y="1740877"/>
            <a:ext cx="6855876" cy="3995030"/>
          </a:xfrm>
          <a:prstGeom prst="rect">
            <a:avLst/>
          </a:prstGeom>
        </p:spPr>
      </p:pic>
    </p:spTree>
    <p:extLst>
      <p:ext uri="{BB962C8B-B14F-4D97-AF65-F5344CB8AC3E}">
        <p14:creationId xmlns:p14="http://schemas.microsoft.com/office/powerpoint/2010/main" val="3837820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D0725-2ED2-44D5-97E6-FE258BB347FA}"/>
              </a:ext>
            </a:extLst>
          </p:cNvPr>
          <p:cNvSpPr>
            <a:spLocks noGrp="1"/>
          </p:cNvSpPr>
          <p:nvPr>
            <p:ph type="title"/>
          </p:nvPr>
        </p:nvSpPr>
        <p:spPr/>
        <p:txBody>
          <a:bodyPr/>
          <a:lstStyle/>
          <a:p>
            <a:r>
              <a:rPr lang="en-US" dirty="0"/>
              <a:t>Supervised Learning Algorithms</a:t>
            </a:r>
          </a:p>
        </p:txBody>
      </p:sp>
      <p:sp>
        <p:nvSpPr>
          <p:cNvPr id="3" name="Content Placeholder 2">
            <a:extLst>
              <a:ext uri="{FF2B5EF4-FFF2-40B4-BE49-F238E27FC236}">
                <a16:creationId xmlns:a16="http://schemas.microsoft.com/office/drawing/2014/main" id="{CD4293C9-A710-4E3F-8B67-5A5BF4582414}"/>
              </a:ext>
            </a:extLst>
          </p:cNvPr>
          <p:cNvSpPr>
            <a:spLocks noGrp="1"/>
          </p:cNvSpPr>
          <p:nvPr>
            <p:ph idx="1"/>
          </p:nvPr>
        </p:nvSpPr>
        <p:spPr/>
        <p:txBody>
          <a:bodyPr/>
          <a:lstStyle/>
          <a:p>
            <a:r>
              <a:rPr lang="en-US" dirty="0"/>
              <a:t>Linear Regression</a:t>
            </a:r>
          </a:p>
          <a:p>
            <a:r>
              <a:rPr lang="en-US" dirty="0"/>
              <a:t>Logistic Regression</a:t>
            </a:r>
          </a:p>
          <a:p>
            <a:r>
              <a:rPr lang="en-US" dirty="0"/>
              <a:t>Support Vector Machines (SVM)</a:t>
            </a:r>
          </a:p>
          <a:p>
            <a:r>
              <a:rPr lang="en-US" dirty="0"/>
              <a:t>Naïve Bayes</a:t>
            </a:r>
          </a:p>
          <a:p>
            <a:r>
              <a:rPr lang="en-US" dirty="0"/>
              <a:t>Decision Trees</a:t>
            </a:r>
          </a:p>
          <a:p>
            <a:r>
              <a:rPr lang="en-US" dirty="0"/>
              <a:t>Random Forest</a:t>
            </a:r>
          </a:p>
          <a:p>
            <a:r>
              <a:rPr lang="en-US" dirty="0"/>
              <a:t>Gradient Boosting Machines (GBM)</a:t>
            </a:r>
          </a:p>
          <a:p>
            <a:r>
              <a:rPr lang="en-US" dirty="0"/>
              <a:t>Extreme Gradient Boosting (</a:t>
            </a:r>
            <a:r>
              <a:rPr lang="en-US" dirty="0" err="1"/>
              <a:t>XGBoost</a:t>
            </a:r>
            <a:r>
              <a:rPr lang="en-US" dirty="0"/>
              <a:t>)</a:t>
            </a:r>
          </a:p>
        </p:txBody>
      </p:sp>
    </p:spTree>
    <p:extLst>
      <p:ext uri="{BB962C8B-B14F-4D97-AF65-F5344CB8AC3E}">
        <p14:creationId xmlns:p14="http://schemas.microsoft.com/office/powerpoint/2010/main" val="154390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CA496-58AC-4674-AA09-B3F4BF843FA9}"/>
              </a:ext>
            </a:extLst>
          </p:cNvPr>
          <p:cNvSpPr>
            <a:spLocks noGrp="1"/>
          </p:cNvSpPr>
          <p:nvPr>
            <p:ph type="title"/>
          </p:nvPr>
        </p:nvSpPr>
        <p:spPr/>
        <p:txBody>
          <a:bodyPr/>
          <a:lstStyle/>
          <a:p>
            <a:r>
              <a:rPr lang="en-US" dirty="0"/>
              <a:t>Unsupervised Learning Algorithms</a:t>
            </a:r>
          </a:p>
        </p:txBody>
      </p:sp>
      <p:sp>
        <p:nvSpPr>
          <p:cNvPr id="3" name="Content Placeholder 2">
            <a:extLst>
              <a:ext uri="{FF2B5EF4-FFF2-40B4-BE49-F238E27FC236}">
                <a16:creationId xmlns:a16="http://schemas.microsoft.com/office/drawing/2014/main" id="{76B893CE-6F78-4EC6-8B0A-435D22B54E87}"/>
              </a:ext>
            </a:extLst>
          </p:cNvPr>
          <p:cNvSpPr>
            <a:spLocks noGrp="1"/>
          </p:cNvSpPr>
          <p:nvPr>
            <p:ph idx="1"/>
          </p:nvPr>
        </p:nvSpPr>
        <p:spPr/>
        <p:txBody>
          <a:bodyPr/>
          <a:lstStyle/>
          <a:p>
            <a:r>
              <a:rPr lang="en-US" dirty="0"/>
              <a:t>K – Means Clustering</a:t>
            </a:r>
          </a:p>
          <a:p>
            <a:r>
              <a:rPr lang="en-US" dirty="0"/>
              <a:t>Hierarchical Clustering</a:t>
            </a:r>
          </a:p>
          <a:p>
            <a:r>
              <a:rPr lang="en-US" dirty="0" err="1"/>
              <a:t>DBScan</a:t>
            </a:r>
            <a:r>
              <a:rPr lang="en-US" dirty="0"/>
              <a:t> Clustering</a:t>
            </a:r>
          </a:p>
          <a:p>
            <a:r>
              <a:rPr lang="en-US" dirty="0" err="1"/>
              <a:t>Apriori</a:t>
            </a:r>
            <a:r>
              <a:rPr lang="en-US" dirty="0"/>
              <a:t> (Association Rule Mining)</a:t>
            </a:r>
          </a:p>
          <a:p>
            <a:r>
              <a:rPr lang="en-US" dirty="0"/>
              <a:t>Principal Component Analysis</a:t>
            </a:r>
          </a:p>
          <a:p>
            <a:r>
              <a:rPr lang="en-US" dirty="0"/>
              <a:t>Factor Analysis</a:t>
            </a:r>
          </a:p>
          <a:p>
            <a:r>
              <a:rPr lang="en-US" dirty="0"/>
              <a:t>Structure Equation Modeling (SEM)</a:t>
            </a:r>
          </a:p>
        </p:txBody>
      </p:sp>
    </p:spTree>
    <p:extLst>
      <p:ext uri="{BB962C8B-B14F-4D97-AF65-F5344CB8AC3E}">
        <p14:creationId xmlns:p14="http://schemas.microsoft.com/office/powerpoint/2010/main" val="898499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F3FE-CB1B-4C98-9DBE-4599874138BF}"/>
              </a:ext>
            </a:extLst>
          </p:cNvPr>
          <p:cNvSpPr>
            <a:spLocks noGrp="1"/>
          </p:cNvSpPr>
          <p:nvPr>
            <p:ph type="title"/>
          </p:nvPr>
        </p:nvSpPr>
        <p:spPr/>
        <p:txBody>
          <a:bodyPr/>
          <a:lstStyle/>
          <a:p>
            <a:r>
              <a:rPr lang="en-US" dirty="0"/>
              <a:t>Reinforcement Learning Algorithms</a:t>
            </a:r>
          </a:p>
        </p:txBody>
      </p:sp>
      <p:pic>
        <p:nvPicPr>
          <p:cNvPr id="5" name="Picture 4">
            <a:extLst>
              <a:ext uri="{FF2B5EF4-FFF2-40B4-BE49-F238E27FC236}">
                <a16:creationId xmlns:a16="http://schemas.microsoft.com/office/drawing/2014/main" id="{F91BB394-E9D3-4AC9-8F6A-759EC4A8002E}"/>
              </a:ext>
            </a:extLst>
          </p:cNvPr>
          <p:cNvPicPr>
            <a:picLocks noChangeAspect="1"/>
          </p:cNvPicPr>
          <p:nvPr/>
        </p:nvPicPr>
        <p:blipFill rotWithShape="1">
          <a:blip r:embed="rId2">
            <a:extLst>
              <a:ext uri="{28A0092B-C50C-407E-A947-70E740481C1C}">
                <a14:useLocalDpi xmlns:a14="http://schemas.microsoft.com/office/drawing/2010/main" val="0"/>
              </a:ext>
            </a:extLst>
          </a:blip>
          <a:srcRect l="12346" t="30975" r="31346" b="17128"/>
          <a:stretch/>
        </p:blipFill>
        <p:spPr>
          <a:xfrm>
            <a:off x="2294743" y="1565031"/>
            <a:ext cx="9209869" cy="4774788"/>
          </a:xfrm>
          <a:prstGeom prst="rect">
            <a:avLst/>
          </a:prstGeom>
        </p:spPr>
      </p:pic>
    </p:spTree>
    <p:extLst>
      <p:ext uri="{BB962C8B-B14F-4D97-AF65-F5344CB8AC3E}">
        <p14:creationId xmlns:p14="http://schemas.microsoft.com/office/powerpoint/2010/main" val="3539662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8E067-F173-43FD-A6DD-033427D04703}"/>
              </a:ext>
            </a:extLst>
          </p:cNvPr>
          <p:cNvSpPr>
            <a:spLocks noGrp="1"/>
          </p:cNvSpPr>
          <p:nvPr>
            <p:ph type="title"/>
          </p:nvPr>
        </p:nvSpPr>
        <p:spPr/>
        <p:txBody>
          <a:bodyPr/>
          <a:lstStyle/>
          <a:p>
            <a:r>
              <a:rPr lang="en-US" dirty="0"/>
              <a:t>Model based vs. Model free</a:t>
            </a:r>
          </a:p>
        </p:txBody>
      </p:sp>
      <p:sp>
        <p:nvSpPr>
          <p:cNvPr id="3" name="Content Placeholder 2">
            <a:extLst>
              <a:ext uri="{FF2B5EF4-FFF2-40B4-BE49-F238E27FC236}">
                <a16:creationId xmlns:a16="http://schemas.microsoft.com/office/drawing/2014/main" id="{B41421AE-FD5E-456A-A1C6-AAAC4943FC26}"/>
              </a:ext>
            </a:extLst>
          </p:cNvPr>
          <p:cNvSpPr>
            <a:spLocks noGrp="1"/>
          </p:cNvSpPr>
          <p:nvPr>
            <p:ph idx="1"/>
          </p:nvPr>
        </p:nvSpPr>
        <p:spPr>
          <a:xfrm>
            <a:off x="2589212" y="2133600"/>
            <a:ext cx="8915400" cy="4100290"/>
          </a:xfrm>
        </p:spPr>
        <p:txBody>
          <a:bodyPr>
            <a:normAutofit/>
          </a:bodyPr>
          <a:lstStyle/>
          <a:p>
            <a:r>
              <a:rPr lang="en-US" dirty="0"/>
              <a:t>(The model-based way) You go to university and get and study social science / humanities. When you graduate with straight As, you can declare that you understand how human work, including how different contents stimulate them, i.e. you have better ideas on the transition probabilities. You can use your learnt *model* to post contents that stimulate people in the way you want.</a:t>
            </a:r>
          </a:p>
          <a:p>
            <a:r>
              <a:rPr lang="en-US" dirty="0"/>
              <a:t>(The model-free way) You can randomly post stuffs at beginning and observe people’s reactions (how many happy emojis, angry emojis). You collect those data and call them *experience*. Then as your experience grows, you have better ideas on what kind of contents attracts what kind of reactions under what kind of circumstances, i.e. you have better idea of the reward of an action. More like trial and error.</a:t>
            </a:r>
          </a:p>
        </p:txBody>
      </p:sp>
    </p:spTree>
    <p:extLst>
      <p:ext uri="{BB962C8B-B14F-4D97-AF65-F5344CB8AC3E}">
        <p14:creationId xmlns:p14="http://schemas.microsoft.com/office/powerpoint/2010/main" val="1146184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DB3A9-9208-4B14-BE43-9F3ECEAD320C}"/>
              </a:ext>
            </a:extLst>
          </p:cNvPr>
          <p:cNvSpPr>
            <a:spLocks noGrp="1"/>
          </p:cNvSpPr>
          <p:nvPr>
            <p:ph type="title"/>
          </p:nvPr>
        </p:nvSpPr>
        <p:spPr/>
        <p:txBody>
          <a:bodyPr/>
          <a:lstStyle/>
          <a:p>
            <a:r>
              <a:rPr lang="en-US" dirty="0"/>
              <a:t>Deep Learning Algorithm</a:t>
            </a:r>
          </a:p>
        </p:txBody>
      </p:sp>
      <p:pic>
        <p:nvPicPr>
          <p:cNvPr id="5" name="Picture 4">
            <a:extLst>
              <a:ext uri="{FF2B5EF4-FFF2-40B4-BE49-F238E27FC236}">
                <a16:creationId xmlns:a16="http://schemas.microsoft.com/office/drawing/2014/main" id="{07515C62-FA82-4E4F-B328-0C1A3136A122}"/>
              </a:ext>
            </a:extLst>
          </p:cNvPr>
          <p:cNvPicPr>
            <a:picLocks noChangeAspect="1"/>
          </p:cNvPicPr>
          <p:nvPr/>
        </p:nvPicPr>
        <p:blipFill rotWithShape="1">
          <a:blip r:embed="rId2">
            <a:extLst>
              <a:ext uri="{28A0092B-C50C-407E-A947-70E740481C1C}">
                <a14:useLocalDpi xmlns:a14="http://schemas.microsoft.com/office/drawing/2010/main" val="0"/>
              </a:ext>
            </a:extLst>
          </a:blip>
          <a:srcRect l="19500" t="31795" r="37577" b="17744"/>
          <a:stretch/>
        </p:blipFill>
        <p:spPr>
          <a:xfrm>
            <a:off x="3440405" y="1698673"/>
            <a:ext cx="7216726" cy="4772352"/>
          </a:xfrm>
          <a:prstGeom prst="rect">
            <a:avLst/>
          </a:prstGeom>
        </p:spPr>
      </p:pic>
    </p:spTree>
    <p:extLst>
      <p:ext uri="{BB962C8B-B14F-4D97-AF65-F5344CB8AC3E}">
        <p14:creationId xmlns:p14="http://schemas.microsoft.com/office/powerpoint/2010/main" val="2941617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6A910-23C1-418F-BF0F-69A079B85FCC}"/>
              </a:ext>
            </a:extLst>
          </p:cNvPr>
          <p:cNvSpPr>
            <a:spLocks noGrp="1"/>
          </p:cNvSpPr>
          <p:nvPr>
            <p:ph type="title"/>
          </p:nvPr>
        </p:nvSpPr>
        <p:spPr/>
        <p:txBody>
          <a:bodyPr/>
          <a:lstStyle/>
          <a:p>
            <a:r>
              <a:rPr lang="en-CA" dirty="0"/>
              <a:t>Deep Learning Algorithm</a:t>
            </a:r>
            <a:endParaRPr lang="en-US" dirty="0"/>
          </a:p>
        </p:txBody>
      </p:sp>
      <p:pic>
        <p:nvPicPr>
          <p:cNvPr id="4" name="Picture 2" descr="Image result for neural networks">
            <a:extLst>
              <a:ext uri="{FF2B5EF4-FFF2-40B4-BE49-F238E27FC236}">
                <a16:creationId xmlns:a16="http://schemas.microsoft.com/office/drawing/2014/main" id="{BCABD407-2F6E-44A3-8384-B83F778BBC6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59271" y="1905000"/>
            <a:ext cx="7534275"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302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4F7A2-3CFF-4161-8F5C-7827035BE345}"/>
              </a:ext>
            </a:extLst>
          </p:cNvPr>
          <p:cNvSpPr>
            <a:spLocks noGrp="1"/>
          </p:cNvSpPr>
          <p:nvPr>
            <p:ph type="title"/>
          </p:nvPr>
        </p:nvSpPr>
        <p:spPr/>
        <p:txBody>
          <a:bodyPr/>
          <a:lstStyle/>
          <a:p>
            <a:r>
              <a:rPr lang="en-CA" dirty="0"/>
              <a:t>Neural Networks – RNN / LSTM</a:t>
            </a:r>
            <a:endParaRPr lang="en-US" dirty="0"/>
          </a:p>
        </p:txBody>
      </p:sp>
      <p:pic>
        <p:nvPicPr>
          <p:cNvPr id="4" name="Picture 4" descr="Image result for RNN">
            <a:extLst>
              <a:ext uri="{FF2B5EF4-FFF2-40B4-BE49-F238E27FC236}">
                <a16:creationId xmlns:a16="http://schemas.microsoft.com/office/drawing/2014/main" id="{E72BD79A-803E-4820-A7FE-ACDBF172DF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0259" y="2329375"/>
            <a:ext cx="6159769" cy="2767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582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4F7A2-3CFF-4161-8F5C-7827035BE345}"/>
              </a:ext>
            </a:extLst>
          </p:cNvPr>
          <p:cNvSpPr>
            <a:spLocks noGrp="1"/>
          </p:cNvSpPr>
          <p:nvPr>
            <p:ph type="title"/>
          </p:nvPr>
        </p:nvSpPr>
        <p:spPr/>
        <p:txBody>
          <a:bodyPr/>
          <a:lstStyle/>
          <a:p>
            <a:r>
              <a:rPr lang="en-CA" dirty="0"/>
              <a:t>Neural Networks - CNN</a:t>
            </a:r>
            <a:endParaRPr lang="en-US" dirty="0"/>
          </a:p>
        </p:txBody>
      </p:sp>
      <p:pic>
        <p:nvPicPr>
          <p:cNvPr id="5" name="Picture 6" descr="Image result for convolutional neural network">
            <a:extLst>
              <a:ext uri="{FF2B5EF4-FFF2-40B4-BE49-F238E27FC236}">
                <a16:creationId xmlns:a16="http://schemas.microsoft.com/office/drawing/2014/main" id="{FBA0D089-E431-4A94-A46C-5C6DDF436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282" y="2130083"/>
            <a:ext cx="9966330" cy="3398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972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4B8FF-3ADF-440F-8725-3B6E4D05944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56FBFA8-A9EC-42E3-BC12-01BD659E2D7D}"/>
              </a:ext>
            </a:extLst>
          </p:cNvPr>
          <p:cNvSpPr>
            <a:spLocks noGrp="1"/>
          </p:cNvSpPr>
          <p:nvPr>
            <p:ph idx="1"/>
          </p:nvPr>
        </p:nvSpPr>
        <p:spPr/>
        <p:txBody>
          <a:bodyPr/>
          <a:lstStyle/>
          <a:p>
            <a:r>
              <a:rPr lang="en-US" dirty="0"/>
              <a:t>Types of Learning</a:t>
            </a:r>
          </a:p>
          <a:p>
            <a:r>
              <a:rPr lang="en-US" dirty="0"/>
              <a:t>Errors in Prediction</a:t>
            </a:r>
          </a:p>
          <a:p>
            <a:r>
              <a:rPr lang="en-US" dirty="0"/>
              <a:t>Regression Demo</a:t>
            </a:r>
          </a:p>
          <a:p>
            <a:r>
              <a:rPr lang="en-US" dirty="0"/>
              <a:t>Practice</a:t>
            </a:r>
          </a:p>
        </p:txBody>
      </p:sp>
    </p:spTree>
    <p:extLst>
      <p:ext uri="{BB962C8B-B14F-4D97-AF65-F5344CB8AC3E}">
        <p14:creationId xmlns:p14="http://schemas.microsoft.com/office/powerpoint/2010/main" val="81353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4F7A2-3CFF-4161-8F5C-7827035BE345}"/>
              </a:ext>
            </a:extLst>
          </p:cNvPr>
          <p:cNvSpPr>
            <a:spLocks noGrp="1"/>
          </p:cNvSpPr>
          <p:nvPr>
            <p:ph type="title"/>
          </p:nvPr>
        </p:nvSpPr>
        <p:spPr/>
        <p:txBody>
          <a:bodyPr/>
          <a:lstStyle/>
          <a:p>
            <a:r>
              <a:rPr lang="en-CA" dirty="0"/>
              <a:t>Neural Networks – Autoencoders &amp; RBMs</a:t>
            </a:r>
            <a:endParaRPr lang="en-US" dirty="0"/>
          </a:p>
        </p:txBody>
      </p:sp>
      <p:pic>
        <p:nvPicPr>
          <p:cNvPr id="4" name="Picture 8" descr="Image result for autoencoder">
            <a:extLst>
              <a:ext uri="{FF2B5EF4-FFF2-40B4-BE49-F238E27FC236}">
                <a16:creationId xmlns:a16="http://schemas.microsoft.com/office/drawing/2014/main" id="{6825FC54-DCD6-4C0B-9034-91AB0230D1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6841" y="2650919"/>
            <a:ext cx="7324798" cy="2302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888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4F7A2-3CFF-4161-8F5C-7827035BE345}"/>
              </a:ext>
            </a:extLst>
          </p:cNvPr>
          <p:cNvSpPr>
            <a:spLocks noGrp="1"/>
          </p:cNvSpPr>
          <p:nvPr>
            <p:ph type="title"/>
          </p:nvPr>
        </p:nvSpPr>
        <p:spPr/>
        <p:txBody>
          <a:bodyPr/>
          <a:lstStyle/>
          <a:p>
            <a:r>
              <a:rPr lang="en-CA" dirty="0"/>
              <a:t>Neural Networks – Autoencoders &amp; RBMs</a:t>
            </a:r>
            <a:endParaRPr lang="en-US" dirty="0"/>
          </a:p>
        </p:txBody>
      </p:sp>
      <p:pic>
        <p:nvPicPr>
          <p:cNvPr id="5" name="Picture 4">
            <a:extLst>
              <a:ext uri="{FF2B5EF4-FFF2-40B4-BE49-F238E27FC236}">
                <a16:creationId xmlns:a16="http://schemas.microsoft.com/office/drawing/2014/main" id="{03C7CCEA-C4FE-4C49-9620-B5CA1978B6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3560" y="1264719"/>
            <a:ext cx="7457707" cy="5593281"/>
          </a:xfrm>
          <a:prstGeom prst="rect">
            <a:avLst/>
          </a:prstGeom>
        </p:spPr>
      </p:pic>
    </p:spTree>
    <p:extLst>
      <p:ext uri="{BB962C8B-B14F-4D97-AF65-F5344CB8AC3E}">
        <p14:creationId xmlns:p14="http://schemas.microsoft.com/office/powerpoint/2010/main" val="278139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4F7A2-3CFF-4161-8F5C-7827035BE345}"/>
              </a:ext>
            </a:extLst>
          </p:cNvPr>
          <p:cNvSpPr>
            <a:spLocks noGrp="1"/>
          </p:cNvSpPr>
          <p:nvPr>
            <p:ph type="title"/>
          </p:nvPr>
        </p:nvSpPr>
        <p:spPr/>
        <p:txBody>
          <a:bodyPr/>
          <a:lstStyle/>
          <a:p>
            <a:r>
              <a:rPr lang="en-CA" dirty="0"/>
              <a:t>Neural Networks – Autoencoders &amp; RBMs</a:t>
            </a:r>
            <a:endParaRPr lang="en-US" dirty="0"/>
          </a:p>
        </p:txBody>
      </p:sp>
      <p:pic>
        <p:nvPicPr>
          <p:cNvPr id="4" name="Picture 3">
            <a:extLst>
              <a:ext uri="{FF2B5EF4-FFF2-40B4-BE49-F238E27FC236}">
                <a16:creationId xmlns:a16="http://schemas.microsoft.com/office/drawing/2014/main" id="{0B42CA9E-1769-4650-A91D-98723D840C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4677" y="1905000"/>
            <a:ext cx="5854398" cy="4390798"/>
          </a:xfrm>
          <a:prstGeom prst="rect">
            <a:avLst/>
          </a:prstGeom>
        </p:spPr>
      </p:pic>
    </p:spTree>
    <p:extLst>
      <p:ext uri="{BB962C8B-B14F-4D97-AF65-F5344CB8AC3E}">
        <p14:creationId xmlns:p14="http://schemas.microsoft.com/office/powerpoint/2010/main" val="2565724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4F7A2-3CFF-4161-8F5C-7827035BE345}"/>
              </a:ext>
            </a:extLst>
          </p:cNvPr>
          <p:cNvSpPr>
            <a:spLocks noGrp="1"/>
          </p:cNvSpPr>
          <p:nvPr>
            <p:ph type="title"/>
          </p:nvPr>
        </p:nvSpPr>
        <p:spPr/>
        <p:txBody>
          <a:bodyPr/>
          <a:lstStyle/>
          <a:p>
            <a:r>
              <a:rPr lang="en-CA" dirty="0"/>
              <a:t>Neural Networks – Autoencoders &amp; RBMs</a:t>
            </a:r>
            <a:endParaRPr lang="en-US" dirty="0"/>
          </a:p>
        </p:txBody>
      </p:sp>
      <p:pic>
        <p:nvPicPr>
          <p:cNvPr id="7" name="Picture 2" descr="Image result for GAN text to image">
            <a:extLst>
              <a:ext uri="{FF2B5EF4-FFF2-40B4-BE49-F238E27FC236}">
                <a16:creationId xmlns:a16="http://schemas.microsoft.com/office/drawing/2014/main" id="{9A927459-F493-45E0-8873-86CB98F2D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7316" y="2456309"/>
            <a:ext cx="8319059" cy="312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331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457CB-A429-49CC-8DE6-6990B4AB0344}"/>
              </a:ext>
            </a:extLst>
          </p:cNvPr>
          <p:cNvSpPr>
            <a:spLocks noGrp="1"/>
          </p:cNvSpPr>
          <p:nvPr>
            <p:ph type="title"/>
          </p:nvPr>
        </p:nvSpPr>
        <p:spPr/>
        <p:txBody>
          <a:bodyPr/>
          <a:lstStyle/>
          <a:p>
            <a:r>
              <a:rPr lang="en-CA" dirty="0"/>
              <a:t>ML Vs. DL</a:t>
            </a:r>
            <a:endParaRPr lang="en-US" dirty="0"/>
          </a:p>
        </p:txBody>
      </p:sp>
      <p:pic>
        <p:nvPicPr>
          <p:cNvPr id="5" name="Picture 4">
            <a:extLst>
              <a:ext uri="{FF2B5EF4-FFF2-40B4-BE49-F238E27FC236}">
                <a16:creationId xmlns:a16="http://schemas.microsoft.com/office/drawing/2014/main" id="{EF333D52-67AE-4664-981D-F237E7FEB2A5}"/>
              </a:ext>
            </a:extLst>
          </p:cNvPr>
          <p:cNvPicPr>
            <a:picLocks noChangeAspect="1"/>
          </p:cNvPicPr>
          <p:nvPr/>
        </p:nvPicPr>
        <p:blipFill rotWithShape="1">
          <a:blip r:embed="rId2">
            <a:extLst>
              <a:ext uri="{28A0092B-C50C-407E-A947-70E740481C1C}">
                <a14:useLocalDpi xmlns:a14="http://schemas.microsoft.com/office/drawing/2010/main" val="0"/>
              </a:ext>
            </a:extLst>
          </a:blip>
          <a:srcRect l="22615" t="34052" r="38731" b="29846"/>
          <a:stretch/>
        </p:blipFill>
        <p:spPr>
          <a:xfrm>
            <a:off x="3066757" y="1674055"/>
            <a:ext cx="8088923" cy="4249703"/>
          </a:xfrm>
          <a:prstGeom prst="rect">
            <a:avLst/>
          </a:prstGeom>
        </p:spPr>
      </p:pic>
    </p:spTree>
    <p:extLst>
      <p:ext uri="{BB962C8B-B14F-4D97-AF65-F5344CB8AC3E}">
        <p14:creationId xmlns:p14="http://schemas.microsoft.com/office/powerpoint/2010/main" val="2905229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635E9-9592-41D3-B444-FC8EC53AE018}"/>
              </a:ext>
            </a:extLst>
          </p:cNvPr>
          <p:cNvSpPr>
            <a:spLocks noGrp="1"/>
          </p:cNvSpPr>
          <p:nvPr>
            <p:ph type="title"/>
          </p:nvPr>
        </p:nvSpPr>
        <p:spPr/>
        <p:txBody>
          <a:bodyPr/>
          <a:lstStyle/>
          <a:p>
            <a:r>
              <a:rPr lang="en-CA" dirty="0"/>
              <a:t>Errors!</a:t>
            </a:r>
            <a:endParaRPr lang="en-US" dirty="0"/>
          </a:p>
        </p:txBody>
      </p:sp>
      <p:sp>
        <p:nvSpPr>
          <p:cNvPr id="3" name="Content Placeholder 2">
            <a:extLst>
              <a:ext uri="{FF2B5EF4-FFF2-40B4-BE49-F238E27FC236}">
                <a16:creationId xmlns:a16="http://schemas.microsoft.com/office/drawing/2014/main" id="{B50CA4CB-9887-4F35-B6B3-1877D1BA5BEB}"/>
              </a:ext>
            </a:extLst>
          </p:cNvPr>
          <p:cNvSpPr>
            <a:spLocks noGrp="1"/>
          </p:cNvSpPr>
          <p:nvPr>
            <p:ph idx="1"/>
          </p:nvPr>
        </p:nvSpPr>
        <p:spPr/>
        <p:txBody>
          <a:bodyPr/>
          <a:lstStyle/>
          <a:p>
            <a:r>
              <a:rPr lang="en-CA" dirty="0"/>
              <a:t>Reason for errors?</a:t>
            </a:r>
          </a:p>
          <a:p>
            <a:endParaRPr lang="en-CA" dirty="0"/>
          </a:p>
          <a:p>
            <a:r>
              <a:rPr lang="en-CA" dirty="0"/>
              <a:t>When do the errors creep in?</a:t>
            </a:r>
          </a:p>
          <a:p>
            <a:endParaRPr lang="en-CA" dirty="0"/>
          </a:p>
          <a:p>
            <a:r>
              <a:rPr lang="en-CA" dirty="0"/>
              <a:t>Hint: related to modeling</a:t>
            </a:r>
            <a:endParaRPr lang="en-US" dirty="0"/>
          </a:p>
        </p:txBody>
      </p:sp>
    </p:spTree>
    <p:extLst>
      <p:ext uri="{BB962C8B-B14F-4D97-AF65-F5344CB8AC3E}">
        <p14:creationId xmlns:p14="http://schemas.microsoft.com/office/powerpoint/2010/main" val="2003072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4CEB-6EF7-4D5B-8BB4-3AC10542FCAA}"/>
              </a:ext>
            </a:extLst>
          </p:cNvPr>
          <p:cNvSpPr>
            <a:spLocks noGrp="1"/>
          </p:cNvSpPr>
          <p:nvPr>
            <p:ph type="title"/>
          </p:nvPr>
        </p:nvSpPr>
        <p:spPr/>
        <p:txBody>
          <a:bodyPr/>
          <a:lstStyle/>
          <a:p>
            <a:r>
              <a:rPr lang="en-CA" dirty="0"/>
              <a:t>Types of Errors</a:t>
            </a:r>
            <a:endParaRPr lang="en-US" dirty="0"/>
          </a:p>
        </p:txBody>
      </p:sp>
      <p:sp>
        <p:nvSpPr>
          <p:cNvPr id="3" name="Content Placeholder 2">
            <a:extLst>
              <a:ext uri="{FF2B5EF4-FFF2-40B4-BE49-F238E27FC236}">
                <a16:creationId xmlns:a16="http://schemas.microsoft.com/office/drawing/2014/main" id="{6ECB9A11-6B8B-42DC-9AF9-20EF0E3360CE}"/>
              </a:ext>
            </a:extLst>
          </p:cNvPr>
          <p:cNvSpPr>
            <a:spLocks noGrp="1"/>
          </p:cNvSpPr>
          <p:nvPr>
            <p:ph idx="1"/>
          </p:nvPr>
        </p:nvSpPr>
        <p:spPr/>
        <p:txBody>
          <a:bodyPr/>
          <a:lstStyle/>
          <a:p>
            <a:r>
              <a:rPr lang="en-CA" dirty="0"/>
              <a:t>Approximation / Modeling Error – You approximated reality with model</a:t>
            </a:r>
          </a:p>
          <a:p>
            <a:pPr lvl="1"/>
            <a:r>
              <a:rPr lang="en-US" dirty="0"/>
              <a:t>As an example, if the exact value is 50 and the approximation is 49.9, then the absolute error is 0.1 and the relative error is 0.1/50 = 0.002 = 0.2%.</a:t>
            </a:r>
            <a:endParaRPr lang="en-CA" dirty="0"/>
          </a:p>
          <a:p>
            <a:endParaRPr lang="en-CA" dirty="0"/>
          </a:p>
          <a:p>
            <a:r>
              <a:rPr lang="en-CA" dirty="0"/>
              <a:t>Estimation Error – You tried to learn model with finite data</a:t>
            </a:r>
          </a:p>
          <a:p>
            <a:pPr lvl="1"/>
            <a:r>
              <a:rPr lang="en-CA" dirty="0"/>
              <a:t>Data is not sufficient / More features are required</a:t>
            </a:r>
          </a:p>
          <a:p>
            <a:endParaRPr lang="en-CA" dirty="0"/>
          </a:p>
          <a:p>
            <a:r>
              <a:rPr lang="en-CA" dirty="0"/>
              <a:t>Optimization Error – You were lazy and couldn’t / didn’t optimize to completion</a:t>
            </a:r>
          </a:p>
          <a:p>
            <a:pPr lvl="1"/>
            <a:endParaRPr lang="en-US" dirty="0"/>
          </a:p>
        </p:txBody>
      </p:sp>
    </p:spTree>
    <p:extLst>
      <p:ext uri="{BB962C8B-B14F-4D97-AF65-F5344CB8AC3E}">
        <p14:creationId xmlns:p14="http://schemas.microsoft.com/office/powerpoint/2010/main" val="1641423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CF2C4-3E92-44E6-A44D-633DEE5579C9}"/>
              </a:ext>
            </a:extLst>
          </p:cNvPr>
          <p:cNvSpPr>
            <a:spLocks noGrp="1"/>
          </p:cNvSpPr>
          <p:nvPr>
            <p:ph type="title"/>
          </p:nvPr>
        </p:nvSpPr>
        <p:spPr/>
        <p:txBody>
          <a:bodyPr/>
          <a:lstStyle/>
          <a:p>
            <a:r>
              <a:rPr lang="en-CA" dirty="0"/>
              <a:t>Type 1 &amp; Type 2 Error</a:t>
            </a:r>
            <a:endParaRPr lang="en-US" dirty="0"/>
          </a:p>
        </p:txBody>
      </p:sp>
      <p:sp>
        <p:nvSpPr>
          <p:cNvPr id="9" name="TextBox 8">
            <a:extLst>
              <a:ext uri="{FF2B5EF4-FFF2-40B4-BE49-F238E27FC236}">
                <a16:creationId xmlns:a16="http://schemas.microsoft.com/office/drawing/2014/main" id="{452BB703-FEEB-489E-B646-FAE0E7A19847}"/>
              </a:ext>
            </a:extLst>
          </p:cNvPr>
          <p:cNvSpPr txBox="1"/>
          <p:nvPr/>
        </p:nvSpPr>
        <p:spPr>
          <a:xfrm>
            <a:off x="2472396" y="1905000"/>
            <a:ext cx="8911687" cy="1015663"/>
          </a:xfrm>
          <a:prstGeom prst="rect">
            <a:avLst/>
          </a:prstGeom>
          <a:noFill/>
        </p:spPr>
        <p:txBody>
          <a:bodyPr wrap="square">
            <a:spAutoFit/>
          </a:bodyPr>
          <a:lstStyle/>
          <a:p>
            <a:r>
              <a:rPr lang="en-US" sz="2000" dirty="0"/>
              <a:t>A Type I error means rejecting the null hypothesis when it's actually true, while a Type II error means failing to reject the null hypothesis when it's actually false.</a:t>
            </a:r>
          </a:p>
        </p:txBody>
      </p:sp>
      <p:pic>
        <p:nvPicPr>
          <p:cNvPr id="2050" name="Picture 2" descr="Type I &amp;amp;amp; Type II Errors | Differences, Examples, Visualizations">
            <a:extLst>
              <a:ext uri="{FF2B5EF4-FFF2-40B4-BE49-F238E27FC236}">
                <a16:creationId xmlns:a16="http://schemas.microsoft.com/office/drawing/2014/main" id="{421ABBF2-F684-4489-8E42-1B43D35F6F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1438" y="3185890"/>
            <a:ext cx="5589123" cy="3338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600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2B29-2582-45AF-A5EC-1E6A3976E532}"/>
              </a:ext>
            </a:extLst>
          </p:cNvPr>
          <p:cNvSpPr>
            <a:spLocks noGrp="1"/>
          </p:cNvSpPr>
          <p:nvPr>
            <p:ph type="title"/>
          </p:nvPr>
        </p:nvSpPr>
        <p:spPr/>
        <p:txBody>
          <a:bodyPr/>
          <a:lstStyle/>
          <a:p>
            <a:r>
              <a:rPr lang="en-CA" dirty="0"/>
              <a:t>Confusion Matrix??</a:t>
            </a:r>
            <a:endParaRPr lang="en-US" dirty="0"/>
          </a:p>
        </p:txBody>
      </p:sp>
      <p:sp>
        <p:nvSpPr>
          <p:cNvPr id="3" name="Content Placeholder 2">
            <a:extLst>
              <a:ext uri="{FF2B5EF4-FFF2-40B4-BE49-F238E27FC236}">
                <a16:creationId xmlns:a16="http://schemas.microsoft.com/office/drawing/2014/main" id="{0902C14B-8EEE-44F9-BBFF-51C56D7E7237}"/>
              </a:ext>
            </a:extLst>
          </p:cNvPr>
          <p:cNvSpPr>
            <a:spLocks noGrp="1"/>
          </p:cNvSpPr>
          <p:nvPr>
            <p:ph idx="1"/>
          </p:nvPr>
        </p:nvSpPr>
        <p:spPr/>
        <p:txBody>
          <a:bodyPr/>
          <a:lstStyle/>
          <a:p>
            <a:r>
              <a:rPr lang="en-CA" dirty="0"/>
              <a:t>Let’s predict Heart Attack</a:t>
            </a:r>
            <a:endParaRPr lang="en-US" dirty="0"/>
          </a:p>
        </p:txBody>
      </p:sp>
    </p:spTree>
    <p:extLst>
      <p:ext uri="{BB962C8B-B14F-4D97-AF65-F5344CB8AC3E}">
        <p14:creationId xmlns:p14="http://schemas.microsoft.com/office/powerpoint/2010/main" val="3089645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CF2C4-3E92-44E6-A44D-633DEE5579C9}"/>
              </a:ext>
            </a:extLst>
          </p:cNvPr>
          <p:cNvSpPr>
            <a:spLocks noGrp="1"/>
          </p:cNvSpPr>
          <p:nvPr>
            <p:ph type="title"/>
          </p:nvPr>
        </p:nvSpPr>
        <p:spPr/>
        <p:txBody>
          <a:bodyPr/>
          <a:lstStyle/>
          <a:p>
            <a:r>
              <a:rPr lang="en-CA" dirty="0"/>
              <a:t>Type 1 &amp; Type 2 Error</a:t>
            </a:r>
            <a:endParaRPr lang="en-US" dirty="0"/>
          </a:p>
        </p:txBody>
      </p:sp>
      <p:pic>
        <p:nvPicPr>
          <p:cNvPr id="3" name="Picture 2">
            <a:extLst>
              <a:ext uri="{FF2B5EF4-FFF2-40B4-BE49-F238E27FC236}">
                <a16:creationId xmlns:a16="http://schemas.microsoft.com/office/drawing/2014/main" id="{98995929-FE3C-426F-9E68-5B7E8882C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7807" y="1537409"/>
            <a:ext cx="4916385" cy="5135123"/>
          </a:xfrm>
          <a:prstGeom prst="rect">
            <a:avLst/>
          </a:prstGeom>
        </p:spPr>
      </p:pic>
    </p:spTree>
    <p:extLst>
      <p:ext uri="{BB962C8B-B14F-4D97-AF65-F5344CB8AC3E}">
        <p14:creationId xmlns:p14="http://schemas.microsoft.com/office/powerpoint/2010/main" val="2468056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B0316-3F05-4AE9-B817-63F67925F318}"/>
              </a:ext>
            </a:extLst>
          </p:cNvPr>
          <p:cNvSpPr>
            <a:spLocks noGrp="1"/>
          </p:cNvSpPr>
          <p:nvPr>
            <p:ph type="title"/>
          </p:nvPr>
        </p:nvSpPr>
        <p:spPr/>
        <p:txBody>
          <a:bodyPr/>
          <a:lstStyle/>
          <a:p>
            <a:r>
              <a:rPr lang="en-US" dirty="0"/>
              <a:t>Machine Learning</a:t>
            </a:r>
          </a:p>
        </p:txBody>
      </p:sp>
      <p:pic>
        <p:nvPicPr>
          <p:cNvPr id="5" name="Picture 4">
            <a:extLst>
              <a:ext uri="{FF2B5EF4-FFF2-40B4-BE49-F238E27FC236}">
                <a16:creationId xmlns:a16="http://schemas.microsoft.com/office/drawing/2014/main" id="{E56E403C-483E-4CB4-BFC3-9CB8AF2C86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7610" y="1391264"/>
            <a:ext cx="8136780" cy="5145578"/>
          </a:xfrm>
          <a:prstGeom prst="rect">
            <a:avLst/>
          </a:prstGeom>
        </p:spPr>
      </p:pic>
    </p:spTree>
    <p:extLst>
      <p:ext uri="{BB962C8B-B14F-4D97-AF65-F5344CB8AC3E}">
        <p14:creationId xmlns:p14="http://schemas.microsoft.com/office/powerpoint/2010/main" val="2630087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D1842-972C-4B0F-A50D-F2CB1B8D9664}"/>
              </a:ext>
            </a:extLst>
          </p:cNvPr>
          <p:cNvSpPr>
            <a:spLocks noGrp="1"/>
          </p:cNvSpPr>
          <p:nvPr>
            <p:ph type="title"/>
          </p:nvPr>
        </p:nvSpPr>
        <p:spPr/>
        <p:txBody>
          <a:bodyPr/>
          <a:lstStyle/>
          <a:p>
            <a:r>
              <a:rPr lang="en-CA" dirty="0"/>
              <a:t>How to check for these errors?</a:t>
            </a:r>
            <a:endParaRPr lang="en-US" dirty="0"/>
          </a:p>
        </p:txBody>
      </p:sp>
      <p:sp>
        <p:nvSpPr>
          <p:cNvPr id="3" name="Content Placeholder 2">
            <a:extLst>
              <a:ext uri="{FF2B5EF4-FFF2-40B4-BE49-F238E27FC236}">
                <a16:creationId xmlns:a16="http://schemas.microsoft.com/office/drawing/2014/main" id="{C03AA6A1-A2AE-4B9A-8755-B79F4B5E1AD1}"/>
              </a:ext>
            </a:extLst>
          </p:cNvPr>
          <p:cNvSpPr>
            <a:spLocks noGrp="1"/>
          </p:cNvSpPr>
          <p:nvPr>
            <p:ph idx="1"/>
          </p:nvPr>
        </p:nvSpPr>
        <p:spPr/>
        <p:txBody>
          <a:bodyPr/>
          <a:lstStyle/>
          <a:p>
            <a:r>
              <a:rPr lang="en-CA" dirty="0"/>
              <a:t>Precision = TP / (TP + FP)</a:t>
            </a:r>
          </a:p>
          <a:p>
            <a:r>
              <a:rPr lang="en-CA" dirty="0"/>
              <a:t>Recall = TP / (TP + FN)</a:t>
            </a:r>
          </a:p>
          <a:p>
            <a:endParaRPr lang="en-CA" dirty="0"/>
          </a:p>
          <a:p>
            <a:r>
              <a:rPr lang="en-CA" dirty="0"/>
              <a:t>ROC – AUC plots - Receiver Operating Characteristic – Area Under the Curve</a:t>
            </a:r>
          </a:p>
          <a:p>
            <a:r>
              <a:rPr lang="en-CA" dirty="0"/>
              <a:t>A plot for a given predictor on a set of data, of the percentage or probability of true positive values (on y – axis) and percentage of false positive values (on x – axis).</a:t>
            </a:r>
            <a:endParaRPr lang="en-US" dirty="0"/>
          </a:p>
        </p:txBody>
      </p:sp>
    </p:spTree>
    <p:extLst>
      <p:ext uri="{BB962C8B-B14F-4D97-AF65-F5344CB8AC3E}">
        <p14:creationId xmlns:p14="http://schemas.microsoft.com/office/powerpoint/2010/main" val="1417749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85709-CA20-46E9-B474-47052FFF2DEA}"/>
              </a:ext>
            </a:extLst>
          </p:cNvPr>
          <p:cNvSpPr>
            <a:spLocks noGrp="1"/>
          </p:cNvSpPr>
          <p:nvPr>
            <p:ph type="title"/>
          </p:nvPr>
        </p:nvSpPr>
        <p:spPr/>
        <p:txBody>
          <a:bodyPr/>
          <a:lstStyle/>
          <a:p>
            <a:r>
              <a:rPr lang="en-CA" dirty="0"/>
              <a:t>ROC - AUC</a:t>
            </a:r>
            <a:endParaRPr lang="en-US" dirty="0"/>
          </a:p>
        </p:txBody>
      </p:sp>
      <p:pic>
        <p:nvPicPr>
          <p:cNvPr id="5" name="Picture 4">
            <a:extLst>
              <a:ext uri="{FF2B5EF4-FFF2-40B4-BE49-F238E27FC236}">
                <a16:creationId xmlns:a16="http://schemas.microsoft.com/office/drawing/2014/main" id="{F0351287-5969-4E87-8ECC-3E8E97BED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2191" y="1678118"/>
            <a:ext cx="9270609" cy="4555772"/>
          </a:xfrm>
          <a:prstGeom prst="rect">
            <a:avLst/>
          </a:prstGeom>
        </p:spPr>
      </p:pic>
    </p:spTree>
    <p:extLst>
      <p:ext uri="{BB962C8B-B14F-4D97-AF65-F5344CB8AC3E}">
        <p14:creationId xmlns:p14="http://schemas.microsoft.com/office/powerpoint/2010/main" val="3631340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12E0-65C0-4787-A595-7A0675A062E6}"/>
              </a:ext>
            </a:extLst>
          </p:cNvPr>
          <p:cNvSpPr>
            <a:spLocks noGrp="1"/>
          </p:cNvSpPr>
          <p:nvPr>
            <p:ph type="title"/>
          </p:nvPr>
        </p:nvSpPr>
        <p:spPr/>
        <p:txBody>
          <a:bodyPr/>
          <a:lstStyle/>
          <a:p>
            <a:r>
              <a:rPr lang="en-CA" dirty="0"/>
              <a:t>Train / Test Split</a:t>
            </a:r>
            <a:endParaRPr lang="en-US" dirty="0"/>
          </a:p>
        </p:txBody>
      </p:sp>
      <p:sp>
        <p:nvSpPr>
          <p:cNvPr id="3" name="Content Placeholder 2">
            <a:extLst>
              <a:ext uri="{FF2B5EF4-FFF2-40B4-BE49-F238E27FC236}">
                <a16:creationId xmlns:a16="http://schemas.microsoft.com/office/drawing/2014/main" id="{B0C41747-ACA6-4E07-A84A-5C11764A47DD}"/>
              </a:ext>
            </a:extLst>
          </p:cNvPr>
          <p:cNvSpPr>
            <a:spLocks noGrp="1"/>
          </p:cNvSpPr>
          <p:nvPr>
            <p:ph idx="1"/>
          </p:nvPr>
        </p:nvSpPr>
        <p:spPr/>
        <p:txBody>
          <a:bodyPr/>
          <a:lstStyle/>
          <a:p>
            <a:r>
              <a:rPr lang="en-CA" dirty="0"/>
              <a:t>70 / 30</a:t>
            </a:r>
          </a:p>
          <a:p>
            <a:r>
              <a:rPr lang="en-CA" dirty="0"/>
              <a:t>75 / 25</a:t>
            </a:r>
          </a:p>
          <a:p>
            <a:r>
              <a:rPr lang="en-CA" dirty="0"/>
              <a:t>80 / 20</a:t>
            </a:r>
          </a:p>
          <a:p>
            <a:r>
              <a:rPr lang="en-CA" dirty="0"/>
              <a:t>65 / 35</a:t>
            </a:r>
            <a:endParaRPr lang="en-US" dirty="0"/>
          </a:p>
        </p:txBody>
      </p:sp>
    </p:spTree>
    <p:extLst>
      <p:ext uri="{BB962C8B-B14F-4D97-AF65-F5344CB8AC3E}">
        <p14:creationId xmlns:p14="http://schemas.microsoft.com/office/powerpoint/2010/main" val="1647567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E115C-423A-48FA-B3E4-FC719537AB7F}"/>
              </a:ext>
            </a:extLst>
          </p:cNvPr>
          <p:cNvSpPr>
            <a:spLocks noGrp="1"/>
          </p:cNvSpPr>
          <p:nvPr>
            <p:ph type="title"/>
          </p:nvPr>
        </p:nvSpPr>
        <p:spPr/>
        <p:txBody>
          <a:bodyPr/>
          <a:lstStyle/>
          <a:p>
            <a:r>
              <a:rPr lang="en-CA" dirty="0"/>
              <a:t>Dependent &amp; Independent Variables</a:t>
            </a:r>
            <a:endParaRPr lang="en-US" dirty="0"/>
          </a:p>
        </p:txBody>
      </p:sp>
      <p:pic>
        <p:nvPicPr>
          <p:cNvPr id="5" name="Picture 4">
            <a:extLst>
              <a:ext uri="{FF2B5EF4-FFF2-40B4-BE49-F238E27FC236}">
                <a16:creationId xmlns:a16="http://schemas.microsoft.com/office/drawing/2014/main" id="{2AD5A6DB-6FE9-4905-9646-3148F420BC68}"/>
              </a:ext>
            </a:extLst>
          </p:cNvPr>
          <p:cNvPicPr>
            <a:picLocks noChangeAspect="1"/>
          </p:cNvPicPr>
          <p:nvPr/>
        </p:nvPicPr>
        <p:blipFill rotWithShape="1">
          <a:blip r:embed="rId2"/>
          <a:srcRect l="41937" t="34547" r="15704" b="26373"/>
          <a:stretch/>
        </p:blipFill>
        <p:spPr>
          <a:xfrm>
            <a:off x="2682020" y="1747260"/>
            <a:ext cx="8397025" cy="4355563"/>
          </a:xfrm>
          <a:prstGeom prst="rect">
            <a:avLst/>
          </a:prstGeom>
        </p:spPr>
      </p:pic>
    </p:spTree>
    <p:extLst>
      <p:ext uri="{BB962C8B-B14F-4D97-AF65-F5344CB8AC3E}">
        <p14:creationId xmlns:p14="http://schemas.microsoft.com/office/powerpoint/2010/main" val="1978645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E115C-423A-48FA-B3E4-FC719537AB7F}"/>
              </a:ext>
            </a:extLst>
          </p:cNvPr>
          <p:cNvSpPr>
            <a:spLocks noGrp="1"/>
          </p:cNvSpPr>
          <p:nvPr>
            <p:ph type="title"/>
          </p:nvPr>
        </p:nvSpPr>
        <p:spPr/>
        <p:txBody>
          <a:bodyPr/>
          <a:lstStyle/>
          <a:p>
            <a:r>
              <a:rPr lang="en-CA" dirty="0"/>
              <a:t>Dependent &amp; Independent Variables</a:t>
            </a:r>
            <a:endParaRPr lang="en-US" dirty="0"/>
          </a:p>
        </p:txBody>
      </p:sp>
      <p:pic>
        <p:nvPicPr>
          <p:cNvPr id="4" name="Picture 3">
            <a:extLst>
              <a:ext uri="{FF2B5EF4-FFF2-40B4-BE49-F238E27FC236}">
                <a16:creationId xmlns:a16="http://schemas.microsoft.com/office/drawing/2014/main" id="{C7106E20-54AD-4717-B7EC-EFF526E107D2}"/>
              </a:ext>
            </a:extLst>
          </p:cNvPr>
          <p:cNvPicPr>
            <a:picLocks noChangeAspect="1"/>
          </p:cNvPicPr>
          <p:nvPr/>
        </p:nvPicPr>
        <p:blipFill rotWithShape="1">
          <a:blip r:embed="rId2"/>
          <a:srcRect l="41831" t="37552" r="15282" b="20549"/>
          <a:stretch/>
        </p:blipFill>
        <p:spPr>
          <a:xfrm>
            <a:off x="2592925" y="1564380"/>
            <a:ext cx="8590890" cy="4718640"/>
          </a:xfrm>
          <a:prstGeom prst="rect">
            <a:avLst/>
          </a:prstGeom>
        </p:spPr>
      </p:pic>
    </p:spTree>
    <p:extLst>
      <p:ext uri="{BB962C8B-B14F-4D97-AF65-F5344CB8AC3E}">
        <p14:creationId xmlns:p14="http://schemas.microsoft.com/office/powerpoint/2010/main" val="1797205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FD6C2-0EA8-4A2C-A993-6394EA1755E2}"/>
              </a:ext>
            </a:extLst>
          </p:cNvPr>
          <p:cNvSpPr>
            <a:spLocks noGrp="1"/>
          </p:cNvSpPr>
          <p:nvPr>
            <p:ph type="title"/>
          </p:nvPr>
        </p:nvSpPr>
        <p:spPr/>
        <p:txBody>
          <a:bodyPr/>
          <a:lstStyle/>
          <a:p>
            <a:r>
              <a:rPr lang="en-CA" dirty="0"/>
              <a:t>Example</a:t>
            </a:r>
            <a:endParaRPr lang="en-US" dirty="0"/>
          </a:p>
        </p:txBody>
      </p:sp>
      <p:pic>
        <p:nvPicPr>
          <p:cNvPr id="4" name="Picture 3">
            <a:extLst>
              <a:ext uri="{FF2B5EF4-FFF2-40B4-BE49-F238E27FC236}">
                <a16:creationId xmlns:a16="http://schemas.microsoft.com/office/drawing/2014/main" id="{E14DBDEB-F4E9-40AF-819F-5418B2F3EE0E}"/>
              </a:ext>
            </a:extLst>
          </p:cNvPr>
          <p:cNvPicPr>
            <a:picLocks noChangeAspect="1"/>
          </p:cNvPicPr>
          <p:nvPr/>
        </p:nvPicPr>
        <p:blipFill rotWithShape="1">
          <a:blip r:embed="rId2"/>
          <a:srcRect l="41831" t="33983" r="10317" b="26185"/>
          <a:stretch/>
        </p:blipFill>
        <p:spPr>
          <a:xfrm>
            <a:off x="2081226" y="1676921"/>
            <a:ext cx="9234152" cy="4321502"/>
          </a:xfrm>
          <a:prstGeom prst="rect">
            <a:avLst/>
          </a:prstGeom>
        </p:spPr>
      </p:pic>
    </p:spTree>
    <p:extLst>
      <p:ext uri="{BB962C8B-B14F-4D97-AF65-F5344CB8AC3E}">
        <p14:creationId xmlns:p14="http://schemas.microsoft.com/office/powerpoint/2010/main" val="24266387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A1390-9903-46AC-BD75-59C7725768E7}"/>
              </a:ext>
            </a:extLst>
          </p:cNvPr>
          <p:cNvSpPr>
            <a:spLocks noGrp="1"/>
          </p:cNvSpPr>
          <p:nvPr>
            <p:ph type="title"/>
          </p:nvPr>
        </p:nvSpPr>
        <p:spPr/>
        <p:txBody>
          <a:bodyPr/>
          <a:lstStyle/>
          <a:p>
            <a:r>
              <a:rPr lang="en-CA" dirty="0"/>
              <a:t>Simple Linear Regression</a:t>
            </a:r>
            <a:endParaRPr lang="en-US" dirty="0"/>
          </a:p>
        </p:txBody>
      </p:sp>
      <p:pic>
        <p:nvPicPr>
          <p:cNvPr id="4" name="Picture 3">
            <a:extLst>
              <a:ext uri="{FF2B5EF4-FFF2-40B4-BE49-F238E27FC236}">
                <a16:creationId xmlns:a16="http://schemas.microsoft.com/office/drawing/2014/main" id="{8C5D07B2-8C9B-40DE-85B9-6E6A98B8623D}"/>
              </a:ext>
            </a:extLst>
          </p:cNvPr>
          <p:cNvPicPr>
            <a:picLocks noChangeAspect="1"/>
          </p:cNvPicPr>
          <p:nvPr/>
        </p:nvPicPr>
        <p:blipFill rotWithShape="1">
          <a:blip r:embed="rId2"/>
          <a:srcRect l="41936" t="46195" r="20036" b="35956"/>
          <a:stretch/>
        </p:blipFill>
        <p:spPr>
          <a:xfrm>
            <a:off x="1905562" y="2162458"/>
            <a:ext cx="9599050" cy="2533083"/>
          </a:xfrm>
          <a:prstGeom prst="rect">
            <a:avLst/>
          </a:prstGeom>
        </p:spPr>
      </p:pic>
    </p:spTree>
    <p:extLst>
      <p:ext uri="{BB962C8B-B14F-4D97-AF65-F5344CB8AC3E}">
        <p14:creationId xmlns:p14="http://schemas.microsoft.com/office/powerpoint/2010/main" val="3752371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2D16C-B86B-44EE-B7CD-CD7FB62E5199}"/>
              </a:ext>
            </a:extLst>
          </p:cNvPr>
          <p:cNvSpPr>
            <a:spLocks noGrp="1"/>
          </p:cNvSpPr>
          <p:nvPr>
            <p:ph type="title"/>
          </p:nvPr>
        </p:nvSpPr>
        <p:spPr/>
        <p:txBody>
          <a:bodyPr/>
          <a:lstStyle/>
          <a:p>
            <a:r>
              <a:rPr lang="en-CA" dirty="0"/>
              <a:t>Multiple Regression</a:t>
            </a:r>
            <a:endParaRPr lang="en-US" dirty="0"/>
          </a:p>
        </p:txBody>
      </p:sp>
      <p:sp>
        <p:nvSpPr>
          <p:cNvPr id="3" name="Content Placeholder 2">
            <a:extLst>
              <a:ext uri="{FF2B5EF4-FFF2-40B4-BE49-F238E27FC236}">
                <a16:creationId xmlns:a16="http://schemas.microsoft.com/office/drawing/2014/main" id="{21B82D5D-97F5-4F0D-9077-F9BC43A93804}"/>
              </a:ext>
            </a:extLst>
          </p:cNvPr>
          <p:cNvSpPr>
            <a:spLocks noGrp="1"/>
          </p:cNvSpPr>
          <p:nvPr>
            <p:ph idx="1"/>
          </p:nvPr>
        </p:nvSpPr>
        <p:spPr/>
        <p:txBody>
          <a:bodyPr/>
          <a:lstStyle/>
          <a:p>
            <a:r>
              <a:rPr lang="en-CA" dirty="0"/>
              <a:t>One Dependent Variable</a:t>
            </a:r>
          </a:p>
          <a:p>
            <a:r>
              <a:rPr lang="en-CA" dirty="0"/>
              <a:t>More than one Independent Variable</a:t>
            </a:r>
          </a:p>
          <a:p>
            <a:endParaRPr lang="en-US" dirty="0"/>
          </a:p>
        </p:txBody>
      </p:sp>
    </p:spTree>
    <p:extLst>
      <p:ext uri="{BB962C8B-B14F-4D97-AF65-F5344CB8AC3E}">
        <p14:creationId xmlns:p14="http://schemas.microsoft.com/office/powerpoint/2010/main" val="3112521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45566-3BC9-491A-A05F-185744011E1B}"/>
              </a:ext>
            </a:extLst>
          </p:cNvPr>
          <p:cNvSpPr>
            <a:spLocks noGrp="1"/>
          </p:cNvSpPr>
          <p:nvPr>
            <p:ph type="title"/>
          </p:nvPr>
        </p:nvSpPr>
        <p:spPr/>
        <p:txBody>
          <a:bodyPr/>
          <a:lstStyle/>
          <a:p>
            <a:r>
              <a:rPr lang="en-CA" dirty="0"/>
              <a:t>Regression Equation</a:t>
            </a:r>
            <a:endParaRPr lang="en-US" dirty="0"/>
          </a:p>
        </p:txBody>
      </p:sp>
      <p:pic>
        <p:nvPicPr>
          <p:cNvPr id="4" name="Picture 3">
            <a:extLst>
              <a:ext uri="{FF2B5EF4-FFF2-40B4-BE49-F238E27FC236}">
                <a16:creationId xmlns:a16="http://schemas.microsoft.com/office/drawing/2014/main" id="{E1987799-B38C-4917-8835-2337834133E8}"/>
              </a:ext>
            </a:extLst>
          </p:cNvPr>
          <p:cNvPicPr>
            <a:picLocks noChangeAspect="1"/>
          </p:cNvPicPr>
          <p:nvPr/>
        </p:nvPicPr>
        <p:blipFill rotWithShape="1">
          <a:blip r:embed="rId2"/>
          <a:srcRect l="40669" t="34546" r="9050" b="30695"/>
          <a:stretch/>
        </p:blipFill>
        <p:spPr>
          <a:xfrm>
            <a:off x="1743798" y="1905000"/>
            <a:ext cx="9156879" cy="3558870"/>
          </a:xfrm>
          <a:prstGeom prst="rect">
            <a:avLst/>
          </a:prstGeom>
        </p:spPr>
      </p:pic>
    </p:spTree>
    <p:extLst>
      <p:ext uri="{BB962C8B-B14F-4D97-AF65-F5344CB8AC3E}">
        <p14:creationId xmlns:p14="http://schemas.microsoft.com/office/powerpoint/2010/main" val="3414285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A59F2-B51E-4D7A-AB10-D4E5FDCCCA64}"/>
              </a:ext>
            </a:extLst>
          </p:cNvPr>
          <p:cNvSpPr>
            <a:spLocks noGrp="1"/>
          </p:cNvSpPr>
          <p:nvPr>
            <p:ph type="title"/>
          </p:nvPr>
        </p:nvSpPr>
        <p:spPr/>
        <p:txBody>
          <a:bodyPr/>
          <a:lstStyle/>
          <a:p>
            <a:r>
              <a:rPr lang="en-CA" dirty="0"/>
              <a:t>Assumptions of Regression</a:t>
            </a:r>
            <a:endParaRPr lang="en-US" dirty="0"/>
          </a:p>
        </p:txBody>
      </p:sp>
      <p:pic>
        <p:nvPicPr>
          <p:cNvPr id="4" name="Picture 3">
            <a:extLst>
              <a:ext uri="{FF2B5EF4-FFF2-40B4-BE49-F238E27FC236}">
                <a16:creationId xmlns:a16="http://schemas.microsoft.com/office/drawing/2014/main" id="{0871732F-85B0-4C1D-8B18-5C8F4CA2CA15}"/>
              </a:ext>
            </a:extLst>
          </p:cNvPr>
          <p:cNvPicPr>
            <a:picLocks noChangeAspect="1"/>
          </p:cNvPicPr>
          <p:nvPr/>
        </p:nvPicPr>
        <p:blipFill rotWithShape="1">
          <a:blip r:embed="rId2"/>
          <a:srcRect l="43099" t="39995" r="10211" b="19986"/>
          <a:stretch/>
        </p:blipFill>
        <p:spPr>
          <a:xfrm>
            <a:off x="2785861" y="1905000"/>
            <a:ext cx="8525814" cy="4108594"/>
          </a:xfrm>
          <a:prstGeom prst="rect">
            <a:avLst/>
          </a:prstGeom>
        </p:spPr>
      </p:pic>
    </p:spTree>
    <p:extLst>
      <p:ext uri="{BB962C8B-B14F-4D97-AF65-F5344CB8AC3E}">
        <p14:creationId xmlns:p14="http://schemas.microsoft.com/office/powerpoint/2010/main" val="4104822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7BE2B-7CD5-4CC2-81A8-EBC0040D780D}"/>
              </a:ext>
            </a:extLst>
          </p:cNvPr>
          <p:cNvSpPr>
            <a:spLocks noGrp="1"/>
          </p:cNvSpPr>
          <p:nvPr>
            <p:ph type="title"/>
          </p:nvPr>
        </p:nvSpPr>
        <p:spPr/>
        <p:txBody>
          <a:bodyPr/>
          <a:lstStyle/>
          <a:p>
            <a:r>
              <a:rPr lang="en-US" dirty="0"/>
              <a:t>Types of Learnings</a:t>
            </a:r>
          </a:p>
        </p:txBody>
      </p:sp>
      <p:sp>
        <p:nvSpPr>
          <p:cNvPr id="3" name="Content Placeholder 2">
            <a:extLst>
              <a:ext uri="{FF2B5EF4-FFF2-40B4-BE49-F238E27FC236}">
                <a16:creationId xmlns:a16="http://schemas.microsoft.com/office/drawing/2014/main" id="{53DE38D1-2390-4362-82D6-469ED94DA630}"/>
              </a:ext>
            </a:extLst>
          </p:cNvPr>
          <p:cNvSpPr>
            <a:spLocks noGrp="1"/>
          </p:cNvSpPr>
          <p:nvPr>
            <p:ph idx="1"/>
          </p:nvPr>
        </p:nvSpPr>
        <p:spPr>
          <a:xfrm>
            <a:off x="2589212" y="2133599"/>
            <a:ext cx="8915400" cy="4590758"/>
          </a:xfrm>
        </p:spPr>
        <p:txBody>
          <a:bodyPr>
            <a:normAutofit/>
          </a:bodyPr>
          <a:lstStyle/>
          <a:p>
            <a:r>
              <a:rPr lang="en-US" dirty="0"/>
              <a:t>Supervised Learning</a:t>
            </a:r>
          </a:p>
          <a:p>
            <a:pPr lvl="1"/>
            <a:r>
              <a:rPr lang="en-US" dirty="0"/>
              <a:t>Data has target values</a:t>
            </a:r>
          </a:p>
          <a:p>
            <a:pPr lvl="1"/>
            <a:r>
              <a:rPr lang="en-US" dirty="0"/>
              <a:t>We try to learn a function that can be used to predict further (Sales, Defaulter)</a:t>
            </a:r>
          </a:p>
          <a:p>
            <a:r>
              <a:rPr lang="en-US" dirty="0"/>
              <a:t>Unsupervised Learning</a:t>
            </a:r>
          </a:p>
          <a:p>
            <a:pPr lvl="1"/>
            <a:r>
              <a:rPr lang="en-US" dirty="0"/>
              <a:t>Data does NOT have clear target values</a:t>
            </a:r>
          </a:p>
          <a:p>
            <a:pPr lvl="1"/>
            <a:r>
              <a:rPr lang="en-US" dirty="0"/>
              <a:t>WE try to learn what function created that data (Clustering, </a:t>
            </a:r>
            <a:r>
              <a:rPr lang="en-US" dirty="0" err="1"/>
              <a:t>Apriori</a:t>
            </a:r>
            <a:r>
              <a:rPr lang="en-US" dirty="0"/>
              <a:t>)</a:t>
            </a:r>
          </a:p>
          <a:p>
            <a:r>
              <a:rPr lang="en-US" dirty="0"/>
              <a:t>Reinforcement Learning</a:t>
            </a:r>
          </a:p>
          <a:p>
            <a:pPr lvl="1"/>
            <a:r>
              <a:rPr lang="en-US" dirty="0"/>
              <a:t>Sequential Decision situation</a:t>
            </a:r>
          </a:p>
          <a:p>
            <a:pPr lvl="1"/>
            <a:r>
              <a:rPr lang="en-US" dirty="0"/>
              <a:t>Making a decision now influences further decision</a:t>
            </a:r>
          </a:p>
          <a:p>
            <a:pPr lvl="1"/>
            <a:r>
              <a:rPr lang="en-US" dirty="0"/>
              <a:t>Learns by interacting with the environment</a:t>
            </a:r>
          </a:p>
          <a:p>
            <a:pPr lvl="1"/>
            <a:r>
              <a:rPr lang="en-US" dirty="0"/>
              <a:t>No prior information on environment variable necessary</a:t>
            </a:r>
          </a:p>
          <a:p>
            <a:r>
              <a:rPr lang="en-US" dirty="0"/>
              <a:t>Note: Labelling not necessary for Unsupervised Learning</a:t>
            </a:r>
          </a:p>
        </p:txBody>
      </p:sp>
    </p:spTree>
    <p:extLst>
      <p:ext uri="{BB962C8B-B14F-4D97-AF65-F5344CB8AC3E}">
        <p14:creationId xmlns:p14="http://schemas.microsoft.com/office/powerpoint/2010/main" val="32459765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631E2-A29D-49A3-893A-4D2AA3456FCD}"/>
              </a:ext>
            </a:extLst>
          </p:cNvPr>
          <p:cNvSpPr>
            <a:spLocks noGrp="1"/>
          </p:cNvSpPr>
          <p:nvPr>
            <p:ph type="title"/>
          </p:nvPr>
        </p:nvSpPr>
        <p:spPr/>
        <p:txBody>
          <a:bodyPr/>
          <a:lstStyle/>
          <a:p>
            <a:r>
              <a:rPr lang="en-CA" dirty="0"/>
              <a:t>Example: Predicting House Price</a:t>
            </a:r>
            <a:endParaRPr lang="en-US" dirty="0"/>
          </a:p>
        </p:txBody>
      </p:sp>
      <p:pic>
        <p:nvPicPr>
          <p:cNvPr id="4" name="Picture 3">
            <a:extLst>
              <a:ext uri="{FF2B5EF4-FFF2-40B4-BE49-F238E27FC236}">
                <a16:creationId xmlns:a16="http://schemas.microsoft.com/office/drawing/2014/main" id="{65B2C30A-D946-4AAF-A337-9D5ABD7AA03A}"/>
              </a:ext>
            </a:extLst>
          </p:cNvPr>
          <p:cNvPicPr>
            <a:picLocks noChangeAspect="1"/>
          </p:cNvPicPr>
          <p:nvPr/>
        </p:nvPicPr>
        <p:blipFill rotWithShape="1">
          <a:blip r:embed="rId2"/>
          <a:srcRect l="47641" t="34358" r="14859" b="13973"/>
          <a:stretch/>
        </p:blipFill>
        <p:spPr>
          <a:xfrm>
            <a:off x="3280249" y="1845734"/>
            <a:ext cx="5692462" cy="4409653"/>
          </a:xfrm>
          <a:prstGeom prst="rect">
            <a:avLst/>
          </a:prstGeom>
        </p:spPr>
      </p:pic>
    </p:spTree>
    <p:extLst>
      <p:ext uri="{BB962C8B-B14F-4D97-AF65-F5344CB8AC3E}">
        <p14:creationId xmlns:p14="http://schemas.microsoft.com/office/powerpoint/2010/main" val="37071005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E7F08-981A-499B-B0A9-DBD86F217945}"/>
              </a:ext>
            </a:extLst>
          </p:cNvPr>
          <p:cNvSpPr>
            <a:spLocks noGrp="1"/>
          </p:cNvSpPr>
          <p:nvPr>
            <p:ph type="title"/>
          </p:nvPr>
        </p:nvSpPr>
        <p:spPr/>
        <p:txBody>
          <a:bodyPr/>
          <a:lstStyle/>
          <a:p>
            <a:r>
              <a:rPr lang="en-CA" dirty="0"/>
              <a:t>Excel Output</a:t>
            </a:r>
            <a:endParaRPr lang="en-US" dirty="0"/>
          </a:p>
        </p:txBody>
      </p:sp>
      <p:pic>
        <p:nvPicPr>
          <p:cNvPr id="4" name="Picture 3">
            <a:extLst>
              <a:ext uri="{FF2B5EF4-FFF2-40B4-BE49-F238E27FC236}">
                <a16:creationId xmlns:a16="http://schemas.microsoft.com/office/drawing/2014/main" id="{23C86395-6F2D-4211-A3C0-36B61EA9D143}"/>
              </a:ext>
            </a:extLst>
          </p:cNvPr>
          <p:cNvPicPr>
            <a:picLocks noChangeAspect="1"/>
          </p:cNvPicPr>
          <p:nvPr/>
        </p:nvPicPr>
        <p:blipFill rotWithShape="1">
          <a:blip r:embed="rId2"/>
          <a:srcRect l="40246" t="36801" r="8098" b="12658"/>
          <a:stretch/>
        </p:blipFill>
        <p:spPr>
          <a:xfrm>
            <a:off x="2592925" y="1851726"/>
            <a:ext cx="8036418" cy="4420850"/>
          </a:xfrm>
          <a:prstGeom prst="rect">
            <a:avLst/>
          </a:prstGeom>
        </p:spPr>
      </p:pic>
    </p:spTree>
    <p:extLst>
      <p:ext uri="{BB962C8B-B14F-4D97-AF65-F5344CB8AC3E}">
        <p14:creationId xmlns:p14="http://schemas.microsoft.com/office/powerpoint/2010/main" val="426660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84318-5E72-4711-8F44-91D608E31235}"/>
              </a:ext>
            </a:extLst>
          </p:cNvPr>
          <p:cNvSpPr>
            <a:spLocks noGrp="1"/>
          </p:cNvSpPr>
          <p:nvPr>
            <p:ph type="title"/>
          </p:nvPr>
        </p:nvSpPr>
        <p:spPr/>
        <p:txBody>
          <a:bodyPr/>
          <a:lstStyle/>
          <a:p>
            <a:r>
              <a:rPr lang="en-CA" dirty="0"/>
              <a:t>The Least Squares</a:t>
            </a:r>
            <a:endParaRPr lang="en-US" dirty="0"/>
          </a:p>
        </p:txBody>
      </p:sp>
      <p:sp>
        <p:nvSpPr>
          <p:cNvPr id="3" name="Content Placeholder 2">
            <a:extLst>
              <a:ext uri="{FF2B5EF4-FFF2-40B4-BE49-F238E27FC236}">
                <a16:creationId xmlns:a16="http://schemas.microsoft.com/office/drawing/2014/main" id="{4BF038C3-280D-4BB9-8525-01D4AD8C146D}"/>
              </a:ext>
            </a:extLst>
          </p:cNvPr>
          <p:cNvSpPr>
            <a:spLocks noGrp="1"/>
          </p:cNvSpPr>
          <p:nvPr>
            <p:ph idx="1"/>
          </p:nvPr>
        </p:nvSpPr>
        <p:spPr/>
        <p:txBody>
          <a:bodyPr/>
          <a:lstStyle/>
          <a:p>
            <a:r>
              <a:rPr lang="en-CA" dirty="0"/>
              <a:t>What we are seeking is a line where the differences between the line and each point are as small as possible. This is the line of best fit.</a:t>
            </a:r>
          </a:p>
          <a:p>
            <a:endParaRPr lang="en-CA" dirty="0"/>
          </a:p>
          <a:p>
            <a:r>
              <a:rPr lang="en-CA" dirty="0"/>
              <a:t>The least squares line is defined as the line where the sum of the squares of the vertical distances from the data points to the line is as small as possible.</a:t>
            </a:r>
          </a:p>
          <a:p>
            <a:endParaRPr lang="en-CA" dirty="0"/>
          </a:p>
          <a:p>
            <a:r>
              <a:rPr lang="en-CA" dirty="0"/>
              <a:t>The least squares line has two components: the slope m, and y – intercept b. Y = mx +b. The equations of m and b are:</a:t>
            </a:r>
            <a:endParaRPr lang="en-US" dirty="0"/>
          </a:p>
        </p:txBody>
      </p:sp>
      <p:pic>
        <p:nvPicPr>
          <p:cNvPr id="5" name="Picture 4">
            <a:extLst>
              <a:ext uri="{FF2B5EF4-FFF2-40B4-BE49-F238E27FC236}">
                <a16:creationId xmlns:a16="http://schemas.microsoft.com/office/drawing/2014/main" id="{679B8168-03FD-4B60-847F-0AECA6761B2C}"/>
              </a:ext>
            </a:extLst>
          </p:cNvPr>
          <p:cNvPicPr>
            <a:picLocks noChangeAspect="1"/>
          </p:cNvPicPr>
          <p:nvPr/>
        </p:nvPicPr>
        <p:blipFill rotWithShape="1">
          <a:blip r:embed="rId2">
            <a:extLst>
              <a:ext uri="{28A0092B-C50C-407E-A947-70E740481C1C}">
                <a14:useLocalDpi xmlns:a14="http://schemas.microsoft.com/office/drawing/2010/main" val="0"/>
              </a:ext>
            </a:extLst>
          </a:blip>
          <a:srcRect l="12577" t="62975" r="31231" b="18348"/>
          <a:stretch/>
        </p:blipFill>
        <p:spPr>
          <a:xfrm>
            <a:off x="3502855" y="5270777"/>
            <a:ext cx="6850967" cy="1280890"/>
          </a:xfrm>
          <a:prstGeom prst="rect">
            <a:avLst/>
          </a:prstGeom>
        </p:spPr>
      </p:pic>
    </p:spTree>
    <p:extLst>
      <p:ext uri="{BB962C8B-B14F-4D97-AF65-F5344CB8AC3E}">
        <p14:creationId xmlns:p14="http://schemas.microsoft.com/office/powerpoint/2010/main" val="22711124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0F73-AB84-49FD-A31C-E2A34C711012}"/>
              </a:ext>
            </a:extLst>
          </p:cNvPr>
          <p:cNvSpPr>
            <a:spLocks noGrp="1"/>
          </p:cNvSpPr>
          <p:nvPr>
            <p:ph type="title"/>
          </p:nvPr>
        </p:nvSpPr>
        <p:spPr/>
        <p:txBody>
          <a:bodyPr/>
          <a:lstStyle/>
          <a:p>
            <a:r>
              <a:rPr lang="en-CA" dirty="0"/>
              <a:t>Let’s go Hunting</a:t>
            </a:r>
            <a:endParaRPr lang="en-US" dirty="0"/>
          </a:p>
        </p:txBody>
      </p:sp>
      <p:pic>
        <p:nvPicPr>
          <p:cNvPr id="5" name="Picture 4">
            <a:extLst>
              <a:ext uri="{FF2B5EF4-FFF2-40B4-BE49-F238E27FC236}">
                <a16:creationId xmlns:a16="http://schemas.microsoft.com/office/drawing/2014/main" id="{942B3366-E237-4BFD-A767-34471F10458D}"/>
              </a:ext>
            </a:extLst>
          </p:cNvPr>
          <p:cNvPicPr>
            <a:picLocks noChangeAspect="1"/>
          </p:cNvPicPr>
          <p:nvPr/>
        </p:nvPicPr>
        <p:blipFill rotWithShape="1">
          <a:blip r:embed="rId2"/>
          <a:srcRect t="29529" r="80385" b="34146"/>
          <a:stretch/>
        </p:blipFill>
        <p:spPr>
          <a:xfrm>
            <a:off x="4276578" y="1659988"/>
            <a:ext cx="4543865" cy="4730964"/>
          </a:xfrm>
          <a:prstGeom prst="rect">
            <a:avLst/>
          </a:prstGeom>
        </p:spPr>
      </p:pic>
    </p:spTree>
    <p:extLst>
      <p:ext uri="{BB962C8B-B14F-4D97-AF65-F5344CB8AC3E}">
        <p14:creationId xmlns:p14="http://schemas.microsoft.com/office/powerpoint/2010/main" val="13221034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0F73-AB84-49FD-A31C-E2A34C711012}"/>
              </a:ext>
            </a:extLst>
          </p:cNvPr>
          <p:cNvSpPr>
            <a:spLocks noGrp="1"/>
          </p:cNvSpPr>
          <p:nvPr>
            <p:ph type="title"/>
          </p:nvPr>
        </p:nvSpPr>
        <p:spPr/>
        <p:txBody>
          <a:bodyPr/>
          <a:lstStyle/>
          <a:p>
            <a:r>
              <a:rPr lang="en-CA" dirty="0"/>
              <a:t>Manual Calculations</a:t>
            </a:r>
            <a:endParaRPr lang="en-US" dirty="0"/>
          </a:p>
        </p:txBody>
      </p:sp>
      <p:pic>
        <p:nvPicPr>
          <p:cNvPr id="4" name="Picture 3">
            <a:extLst>
              <a:ext uri="{FF2B5EF4-FFF2-40B4-BE49-F238E27FC236}">
                <a16:creationId xmlns:a16="http://schemas.microsoft.com/office/drawing/2014/main" id="{A0013708-4B53-4A11-915F-78D14D025AE5}"/>
              </a:ext>
            </a:extLst>
          </p:cNvPr>
          <p:cNvPicPr>
            <a:picLocks noChangeAspect="1"/>
          </p:cNvPicPr>
          <p:nvPr/>
        </p:nvPicPr>
        <p:blipFill rotWithShape="1">
          <a:blip r:embed="rId2"/>
          <a:srcRect t="29939" r="69885" b="25937"/>
          <a:stretch/>
        </p:blipFill>
        <p:spPr>
          <a:xfrm>
            <a:off x="3029243" y="1519310"/>
            <a:ext cx="6133514" cy="5052511"/>
          </a:xfrm>
          <a:prstGeom prst="rect">
            <a:avLst/>
          </a:prstGeom>
        </p:spPr>
      </p:pic>
    </p:spTree>
    <p:extLst>
      <p:ext uri="{BB962C8B-B14F-4D97-AF65-F5344CB8AC3E}">
        <p14:creationId xmlns:p14="http://schemas.microsoft.com/office/powerpoint/2010/main" val="33867925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5AB4D-E5CA-4A13-A6A0-312F39181270}"/>
              </a:ext>
            </a:extLst>
          </p:cNvPr>
          <p:cNvSpPr>
            <a:spLocks noGrp="1"/>
          </p:cNvSpPr>
          <p:nvPr>
            <p:ph type="title"/>
          </p:nvPr>
        </p:nvSpPr>
        <p:spPr/>
        <p:txBody>
          <a:bodyPr/>
          <a:lstStyle/>
          <a:p>
            <a:r>
              <a:rPr lang="en-CA" dirty="0"/>
              <a:t>Now it’s simple</a:t>
            </a:r>
            <a:endParaRPr lang="en-US" dirty="0"/>
          </a:p>
        </p:txBody>
      </p:sp>
      <p:pic>
        <p:nvPicPr>
          <p:cNvPr id="5" name="Content Placeholder 4">
            <a:extLst>
              <a:ext uri="{FF2B5EF4-FFF2-40B4-BE49-F238E27FC236}">
                <a16:creationId xmlns:a16="http://schemas.microsoft.com/office/drawing/2014/main" id="{FEBE1483-95A4-4B98-8062-03244C1E144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484" t="32982" r="41189" b="19328"/>
          <a:stretch/>
        </p:blipFill>
        <p:spPr>
          <a:xfrm>
            <a:off x="3545693" y="1458349"/>
            <a:ext cx="7006150" cy="4903672"/>
          </a:xfrm>
        </p:spPr>
      </p:pic>
    </p:spTree>
    <p:extLst>
      <p:ext uri="{BB962C8B-B14F-4D97-AF65-F5344CB8AC3E}">
        <p14:creationId xmlns:p14="http://schemas.microsoft.com/office/powerpoint/2010/main" val="15685031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B2A1D-5EDE-47DE-A753-041B626CFB6B}"/>
              </a:ext>
            </a:extLst>
          </p:cNvPr>
          <p:cNvSpPr>
            <a:spLocks noGrp="1"/>
          </p:cNvSpPr>
          <p:nvPr>
            <p:ph type="title"/>
          </p:nvPr>
        </p:nvSpPr>
        <p:spPr/>
        <p:txBody>
          <a:bodyPr/>
          <a:lstStyle/>
          <a:p>
            <a:r>
              <a:rPr lang="en-CA" dirty="0"/>
              <a:t>Regression Output</a:t>
            </a:r>
            <a:endParaRPr lang="en-US" dirty="0"/>
          </a:p>
        </p:txBody>
      </p:sp>
      <p:pic>
        <p:nvPicPr>
          <p:cNvPr id="5" name="Picture 4">
            <a:extLst>
              <a:ext uri="{FF2B5EF4-FFF2-40B4-BE49-F238E27FC236}">
                <a16:creationId xmlns:a16="http://schemas.microsoft.com/office/drawing/2014/main" id="{8F425B8B-0AF8-4FE5-8DC2-37A84D51667A}"/>
              </a:ext>
            </a:extLst>
          </p:cNvPr>
          <p:cNvPicPr>
            <a:picLocks noChangeAspect="1"/>
          </p:cNvPicPr>
          <p:nvPr/>
        </p:nvPicPr>
        <p:blipFill rotWithShape="1">
          <a:blip r:embed="rId2"/>
          <a:srcRect t="31170" r="36077" b="15470"/>
          <a:stretch/>
        </p:blipFill>
        <p:spPr>
          <a:xfrm>
            <a:off x="2149598" y="1642403"/>
            <a:ext cx="9355014" cy="4390440"/>
          </a:xfrm>
          <a:prstGeom prst="rect">
            <a:avLst/>
          </a:prstGeom>
        </p:spPr>
      </p:pic>
      <p:sp>
        <p:nvSpPr>
          <p:cNvPr id="6" name="Oval 5">
            <a:extLst>
              <a:ext uri="{FF2B5EF4-FFF2-40B4-BE49-F238E27FC236}">
                <a16:creationId xmlns:a16="http://schemas.microsoft.com/office/drawing/2014/main" id="{D210B910-5F61-4145-9D77-AFAFAA5E5554}"/>
              </a:ext>
            </a:extLst>
          </p:cNvPr>
          <p:cNvSpPr/>
          <p:nvPr/>
        </p:nvSpPr>
        <p:spPr>
          <a:xfrm>
            <a:off x="3615397" y="4953001"/>
            <a:ext cx="1209821" cy="10398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3553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98659-4965-454D-8A32-6BB019607D8E}"/>
              </a:ext>
            </a:extLst>
          </p:cNvPr>
          <p:cNvSpPr>
            <a:spLocks noGrp="1"/>
          </p:cNvSpPr>
          <p:nvPr>
            <p:ph type="title"/>
          </p:nvPr>
        </p:nvSpPr>
        <p:spPr/>
        <p:txBody>
          <a:bodyPr/>
          <a:lstStyle/>
          <a:p>
            <a:r>
              <a:rPr lang="en-CA" dirty="0"/>
              <a:t>Voila!</a:t>
            </a:r>
            <a:endParaRPr lang="en-US" dirty="0"/>
          </a:p>
        </p:txBody>
      </p:sp>
      <p:sp>
        <p:nvSpPr>
          <p:cNvPr id="3" name="Content Placeholder 2">
            <a:extLst>
              <a:ext uri="{FF2B5EF4-FFF2-40B4-BE49-F238E27FC236}">
                <a16:creationId xmlns:a16="http://schemas.microsoft.com/office/drawing/2014/main" id="{F6B3A948-60E0-4C26-BD50-BE088729A8F5}"/>
              </a:ext>
            </a:extLst>
          </p:cNvPr>
          <p:cNvSpPr>
            <a:spLocks noGrp="1"/>
          </p:cNvSpPr>
          <p:nvPr>
            <p:ph idx="1"/>
          </p:nvPr>
        </p:nvSpPr>
        <p:spPr/>
        <p:txBody>
          <a:bodyPr/>
          <a:lstStyle/>
          <a:p>
            <a:r>
              <a:rPr lang="en-CA" dirty="0"/>
              <a:t>You can make predictions of </a:t>
            </a:r>
            <a:r>
              <a:rPr lang="en-CA" b="1" i="1" dirty="0"/>
              <a:t>y </a:t>
            </a:r>
            <a:r>
              <a:rPr lang="en-CA" dirty="0"/>
              <a:t>from given values of </a:t>
            </a:r>
            <a:r>
              <a:rPr lang="en-CA" b="1" i="1" dirty="0"/>
              <a:t>x </a:t>
            </a:r>
            <a:r>
              <a:rPr lang="en-CA" dirty="0"/>
              <a:t>using the equation:   </a:t>
            </a:r>
            <a:r>
              <a:rPr lang="en-CA" b="1" i="1" dirty="0"/>
              <a:t>y = 5.4121 * X + 31.73</a:t>
            </a:r>
            <a:r>
              <a:rPr lang="en-CA" b="1" dirty="0"/>
              <a:t> </a:t>
            </a:r>
          </a:p>
          <a:p>
            <a:endParaRPr lang="en-CA" b="1" dirty="0"/>
          </a:p>
          <a:p>
            <a:r>
              <a:rPr lang="en-CA" dirty="0"/>
              <a:t>This means that our line starts out at 31.73 and the y- values increase by 5.4121% points for every 1 person that joins the hunting party.</a:t>
            </a:r>
          </a:p>
          <a:p>
            <a:endParaRPr lang="en-CA" dirty="0"/>
          </a:p>
          <a:p>
            <a:r>
              <a:rPr lang="en-CA" dirty="0"/>
              <a:t>To test this out, let’s predict the percent hunt success for 4 people</a:t>
            </a:r>
          </a:p>
          <a:p>
            <a:endParaRPr lang="en-CA" dirty="0"/>
          </a:p>
          <a:p>
            <a:r>
              <a:rPr lang="en-CA" b="1" i="1" dirty="0"/>
              <a:t>Y = 5.4121(4) + 31.73 = 53.38</a:t>
            </a:r>
            <a:endParaRPr lang="en-US" b="1" i="1" dirty="0"/>
          </a:p>
        </p:txBody>
      </p:sp>
    </p:spTree>
    <p:extLst>
      <p:ext uri="{BB962C8B-B14F-4D97-AF65-F5344CB8AC3E}">
        <p14:creationId xmlns:p14="http://schemas.microsoft.com/office/powerpoint/2010/main" val="11306475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2C6D6-D5BC-40D3-B7C1-CE96F35F4EF0}"/>
              </a:ext>
            </a:extLst>
          </p:cNvPr>
          <p:cNvSpPr>
            <a:spLocks noGrp="1"/>
          </p:cNvSpPr>
          <p:nvPr>
            <p:ph type="title"/>
          </p:nvPr>
        </p:nvSpPr>
        <p:spPr/>
        <p:txBody>
          <a:bodyPr/>
          <a:lstStyle/>
          <a:p>
            <a:r>
              <a:rPr lang="en-CA" dirty="0"/>
              <a:t>Trend Line</a:t>
            </a:r>
            <a:endParaRPr lang="en-US" dirty="0"/>
          </a:p>
        </p:txBody>
      </p:sp>
      <p:pic>
        <p:nvPicPr>
          <p:cNvPr id="5" name="Picture 4">
            <a:extLst>
              <a:ext uri="{FF2B5EF4-FFF2-40B4-BE49-F238E27FC236}">
                <a16:creationId xmlns:a16="http://schemas.microsoft.com/office/drawing/2014/main" id="{9F5FCB03-6862-47C1-9A2C-E590268398AA}"/>
              </a:ext>
            </a:extLst>
          </p:cNvPr>
          <p:cNvPicPr>
            <a:picLocks noChangeAspect="1"/>
          </p:cNvPicPr>
          <p:nvPr/>
        </p:nvPicPr>
        <p:blipFill rotWithShape="1">
          <a:blip r:embed="rId2"/>
          <a:srcRect l="2192" t="32196" r="5638" b="12597"/>
          <a:stretch/>
        </p:blipFill>
        <p:spPr>
          <a:xfrm>
            <a:off x="687388" y="1905000"/>
            <a:ext cx="11237326" cy="3784209"/>
          </a:xfrm>
          <a:prstGeom prst="rect">
            <a:avLst/>
          </a:prstGeom>
        </p:spPr>
      </p:pic>
      <p:sp>
        <p:nvSpPr>
          <p:cNvPr id="6" name="Oval 5">
            <a:extLst>
              <a:ext uri="{FF2B5EF4-FFF2-40B4-BE49-F238E27FC236}">
                <a16:creationId xmlns:a16="http://schemas.microsoft.com/office/drawing/2014/main" id="{8FDD0547-6BAF-4A94-AAE2-436DCEC5FA15}"/>
              </a:ext>
            </a:extLst>
          </p:cNvPr>
          <p:cNvSpPr/>
          <p:nvPr/>
        </p:nvSpPr>
        <p:spPr>
          <a:xfrm>
            <a:off x="6668086" y="3024554"/>
            <a:ext cx="1308296" cy="5627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6098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69A03-6578-4456-B513-B244DBF54FFD}"/>
              </a:ext>
            </a:extLst>
          </p:cNvPr>
          <p:cNvSpPr>
            <a:spLocks noGrp="1"/>
          </p:cNvSpPr>
          <p:nvPr>
            <p:ph type="title"/>
          </p:nvPr>
        </p:nvSpPr>
        <p:spPr/>
        <p:txBody>
          <a:bodyPr/>
          <a:lstStyle/>
          <a:p>
            <a:r>
              <a:rPr lang="en-CA" dirty="0"/>
              <a:t>Compare these 2 lines</a:t>
            </a:r>
            <a:endParaRPr lang="en-US" dirty="0"/>
          </a:p>
        </p:txBody>
      </p:sp>
      <p:pic>
        <p:nvPicPr>
          <p:cNvPr id="3074" name="Picture 2" descr="Adiabatic quantum linear regression | Scientific Reports">
            <a:extLst>
              <a:ext uri="{FF2B5EF4-FFF2-40B4-BE49-F238E27FC236}">
                <a16:creationId xmlns:a16="http://schemas.microsoft.com/office/drawing/2014/main" id="{3F8D5DEE-300F-4EC0-B8CD-183E25CF8C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482" y="2215222"/>
            <a:ext cx="4703518" cy="354125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nstructing a best fit line">
            <a:extLst>
              <a:ext uri="{FF2B5EF4-FFF2-40B4-BE49-F238E27FC236}">
                <a16:creationId xmlns:a16="http://schemas.microsoft.com/office/drawing/2014/main" id="{B6E8E392-6271-4765-BF9E-0F59D9CAE5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3385" y="2215222"/>
            <a:ext cx="5333285" cy="3504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835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DD8B1-6A21-4151-B107-3410AD3DD432}"/>
              </a:ext>
            </a:extLst>
          </p:cNvPr>
          <p:cNvSpPr>
            <a:spLocks noGrp="1"/>
          </p:cNvSpPr>
          <p:nvPr>
            <p:ph type="title"/>
          </p:nvPr>
        </p:nvSpPr>
        <p:spPr/>
        <p:txBody>
          <a:bodyPr/>
          <a:lstStyle/>
          <a:p>
            <a:r>
              <a:rPr lang="en-US" dirty="0"/>
              <a:t>Supervised Learning</a:t>
            </a:r>
          </a:p>
        </p:txBody>
      </p:sp>
      <p:pic>
        <p:nvPicPr>
          <p:cNvPr id="6" name="Picture 5">
            <a:extLst>
              <a:ext uri="{FF2B5EF4-FFF2-40B4-BE49-F238E27FC236}">
                <a16:creationId xmlns:a16="http://schemas.microsoft.com/office/drawing/2014/main" id="{78D31B74-AEB3-4CA7-90ED-13EAC88CD874}"/>
              </a:ext>
            </a:extLst>
          </p:cNvPr>
          <p:cNvPicPr>
            <a:picLocks noChangeAspect="1"/>
          </p:cNvPicPr>
          <p:nvPr/>
        </p:nvPicPr>
        <p:blipFill rotWithShape="1">
          <a:blip r:embed="rId2">
            <a:extLst>
              <a:ext uri="{28A0092B-C50C-407E-A947-70E740481C1C}">
                <a14:useLocalDpi xmlns:a14="http://schemas.microsoft.com/office/drawing/2010/main" val="0"/>
              </a:ext>
            </a:extLst>
          </a:blip>
          <a:srcRect l="27109" t="42896" r="33730" b="23598"/>
          <a:stretch/>
        </p:blipFill>
        <p:spPr>
          <a:xfrm>
            <a:off x="2897724" y="2050026"/>
            <a:ext cx="7542301" cy="3629973"/>
          </a:xfrm>
          <a:prstGeom prst="rect">
            <a:avLst/>
          </a:prstGeom>
        </p:spPr>
      </p:pic>
    </p:spTree>
    <p:extLst>
      <p:ext uri="{BB962C8B-B14F-4D97-AF65-F5344CB8AC3E}">
        <p14:creationId xmlns:p14="http://schemas.microsoft.com/office/powerpoint/2010/main" val="39758665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30BC8-DFB2-4879-B036-D755021AA113}"/>
              </a:ext>
            </a:extLst>
          </p:cNvPr>
          <p:cNvSpPr>
            <a:spLocks noGrp="1"/>
          </p:cNvSpPr>
          <p:nvPr>
            <p:ph type="title"/>
          </p:nvPr>
        </p:nvSpPr>
        <p:spPr/>
        <p:txBody>
          <a:bodyPr/>
          <a:lstStyle/>
          <a:p>
            <a:r>
              <a:rPr lang="en-CA" dirty="0"/>
              <a:t>What if the relation is not linear?</a:t>
            </a:r>
            <a:endParaRPr lang="en-US" dirty="0"/>
          </a:p>
        </p:txBody>
      </p:sp>
      <p:sp>
        <p:nvSpPr>
          <p:cNvPr id="3" name="Content Placeholder 2">
            <a:extLst>
              <a:ext uri="{FF2B5EF4-FFF2-40B4-BE49-F238E27FC236}">
                <a16:creationId xmlns:a16="http://schemas.microsoft.com/office/drawing/2014/main" id="{BFDA5CB1-7126-42EA-814A-B1721EC78E28}"/>
              </a:ext>
            </a:extLst>
          </p:cNvPr>
          <p:cNvSpPr>
            <a:spLocks noGrp="1"/>
          </p:cNvSpPr>
          <p:nvPr>
            <p:ph idx="1"/>
          </p:nvPr>
        </p:nvSpPr>
        <p:spPr/>
        <p:txBody>
          <a:bodyPr/>
          <a:lstStyle/>
          <a:p>
            <a:r>
              <a:rPr lang="en-CA" dirty="0"/>
              <a:t>Many types of Regressions available</a:t>
            </a:r>
          </a:p>
          <a:p>
            <a:endParaRPr lang="en-CA" dirty="0"/>
          </a:p>
          <a:p>
            <a:r>
              <a:rPr lang="en-CA" dirty="0"/>
              <a:t>Most versatile – Polynomial Regression</a:t>
            </a:r>
            <a:endParaRPr lang="en-US" dirty="0"/>
          </a:p>
        </p:txBody>
      </p:sp>
      <p:pic>
        <p:nvPicPr>
          <p:cNvPr id="5" name="Picture 4">
            <a:extLst>
              <a:ext uri="{FF2B5EF4-FFF2-40B4-BE49-F238E27FC236}">
                <a16:creationId xmlns:a16="http://schemas.microsoft.com/office/drawing/2014/main" id="{50AC7E7B-29BF-43E2-ABE4-ED7F684272C9}"/>
              </a:ext>
            </a:extLst>
          </p:cNvPr>
          <p:cNvPicPr>
            <a:picLocks noChangeAspect="1"/>
          </p:cNvPicPr>
          <p:nvPr/>
        </p:nvPicPr>
        <p:blipFill rotWithShape="1">
          <a:blip r:embed="rId2">
            <a:extLst>
              <a:ext uri="{28A0092B-C50C-407E-A947-70E740481C1C}">
                <a14:useLocalDpi xmlns:a14="http://schemas.microsoft.com/office/drawing/2010/main" val="0"/>
              </a:ext>
            </a:extLst>
          </a:blip>
          <a:srcRect l="21237" t="41025" r="41038" b="17334"/>
          <a:stretch/>
        </p:blipFill>
        <p:spPr>
          <a:xfrm>
            <a:off x="3588018" y="3428999"/>
            <a:ext cx="5288696" cy="3283737"/>
          </a:xfrm>
          <a:prstGeom prst="rect">
            <a:avLst/>
          </a:prstGeom>
        </p:spPr>
      </p:pic>
    </p:spTree>
    <p:extLst>
      <p:ext uri="{BB962C8B-B14F-4D97-AF65-F5344CB8AC3E}">
        <p14:creationId xmlns:p14="http://schemas.microsoft.com/office/powerpoint/2010/main" val="15999120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8B8C1-17BB-4A33-B481-6F54AD1D42C6}"/>
              </a:ext>
            </a:extLst>
          </p:cNvPr>
          <p:cNvSpPr>
            <a:spLocks noGrp="1"/>
          </p:cNvSpPr>
          <p:nvPr>
            <p:ph type="title"/>
          </p:nvPr>
        </p:nvSpPr>
        <p:spPr/>
        <p:txBody>
          <a:bodyPr/>
          <a:lstStyle/>
          <a:p>
            <a:r>
              <a:rPr lang="en-CA" dirty="0"/>
              <a:t>Example – 16 types of regression</a:t>
            </a:r>
            <a:endParaRPr lang="en-US" dirty="0"/>
          </a:p>
        </p:txBody>
      </p:sp>
      <p:sp>
        <p:nvSpPr>
          <p:cNvPr id="3" name="Content Placeholder 2">
            <a:extLst>
              <a:ext uri="{FF2B5EF4-FFF2-40B4-BE49-F238E27FC236}">
                <a16:creationId xmlns:a16="http://schemas.microsoft.com/office/drawing/2014/main" id="{3EB4E8FC-F5E2-42DF-B309-BFDEE6B226BD}"/>
              </a:ext>
            </a:extLst>
          </p:cNvPr>
          <p:cNvSpPr>
            <a:spLocks noGrp="1"/>
          </p:cNvSpPr>
          <p:nvPr>
            <p:ph idx="1"/>
          </p:nvPr>
        </p:nvSpPr>
        <p:spPr/>
        <p:txBody>
          <a:bodyPr/>
          <a:lstStyle/>
          <a:p>
            <a:r>
              <a:rPr lang="en-CA" dirty="0">
                <a:hlinkClick r:id="rId2"/>
              </a:rPr>
              <a:t>https://www.listendata.com/2018/03/regression-analysis.html#:~:text=On%20average%2C%20analytics%20professionals%20know,type%20has%20its%20own%20significance</a:t>
            </a:r>
            <a:endParaRPr lang="en-CA" dirty="0"/>
          </a:p>
          <a:p>
            <a:endParaRPr lang="en-US" dirty="0"/>
          </a:p>
        </p:txBody>
      </p:sp>
    </p:spTree>
    <p:extLst>
      <p:ext uri="{BB962C8B-B14F-4D97-AF65-F5344CB8AC3E}">
        <p14:creationId xmlns:p14="http://schemas.microsoft.com/office/powerpoint/2010/main" val="8467017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B360-C37E-4110-AC91-B38170536728}"/>
              </a:ext>
            </a:extLst>
          </p:cNvPr>
          <p:cNvSpPr>
            <a:spLocks noGrp="1"/>
          </p:cNvSpPr>
          <p:nvPr>
            <p:ph type="title"/>
          </p:nvPr>
        </p:nvSpPr>
        <p:spPr/>
        <p:txBody>
          <a:bodyPr/>
          <a:lstStyle/>
          <a:p>
            <a:r>
              <a:rPr lang="en-CA" dirty="0"/>
              <a:t>Overfitting Vs. Underfitting</a:t>
            </a:r>
            <a:endParaRPr lang="en-US" dirty="0"/>
          </a:p>
        </p:txBody>
      </p:sp>
      <p:sp>
        <p:nvSpPr>
          <p:cNvPr id="3" name="Content Placeholder 2">
            <a:extLst>
              <a:ext uri="{FF2B5EF4-FFF2-40B4-BE49-F238E27FC236}">
                <a16:creationId xmlns:a16="http://schemas.microsoft.com/office/drawing/2014/main" id="{0C659DC0-D820-4AD7-A8A6-E462544CABFD}"/>
              </a:ext>
            </a:extLst>
          </p:cNvPr>
          <p:cNvSpPr>
            <a:spLocks noGrp="1"/>
          </p:cNvSpPr>
          <p:nvPr>
            <p:ph idx="1"/>
          </p:nvPr>
        </p:nvSpPr>
        <p:spPr/>
        <p:txBody>
          <a:bodyPr/>
          <a:lstStyle/>
          <a:p>
            <a:r>
              <a:rPr lang="en-CA" dirty="0"/>
              <a:t>Underfitting – LLB student – Performs poorly on training data – not enough variance captured</a:t>
            </a:r>
          </a:p>
          <a:p>
            <a:endParaRPr lang="en-CA" dirty="0"/>
          </a:p>
          <a:p>
            <a:r>
              <a:rPr lang="en-CA" dirty="0"/>
              <a:t>Overfitting – Overconfident – Performs well on training data but not on evaluation data</a:t>
            </a:r>
            <a:endParaRPr lang="en-US" dirty="0"/>
          </a:p>
        </p:txBody>
      </p:sp>
      <p:pic>
        <p:nvPicPr>
          <p:cNvPr id="4098" name="Picture 2" descr="Model Fit: Underfitting vs. Overfitting - Amazon Machine Learning">
            <a:extLst>
              <a:ext uri="{FF2B5EF4-FFF2-40B4-BE49-F238E27FC236}">
                <a16:creationId xmlns:a16="http://schemas.microsoft.com/office/drawing/2014/main" id="{9E8CFE58-5B70-4034-8530-BF142BB8E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2211" y="4123372"/>
            <a:ext cx="7809401" cy="2348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1720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0CB18-DD7A-4DE8-A178-BA8877391DC3}"/>
              </a:ext>
            </a:extLst>
          </p:cNvPr>
          <p:cNvSpPr>
            <a:spLocks noGrp="1"/>
          </p:cNvSpPr>
          <p:nvPr>
            <p:ph type="title"/>
          </p:nvPr>
        </p:nvSpPr>
        <p:spPr/>
        <p:txBody>
          <a:bodyPr/>
          <a:lstStyle/>
          <a:p>
            <a:r>
              <a:rPr lang="en-CA" dirty="0"/>
              <a:t>What to do?</a:t>
            </a:r>
            <a:endParaRPr lang="en-US" dirty="0"/>
          </a:p>
        </p:txBody>
      </p:sp>
      <p:sp>
        <p:nvSpPr>
          <p:cNvPr id="3" name="Content Placeholder 2">
            <a:extLst>
              <a:ext uri="{FF2B5EF4-FFF2-40B4-BE49-F238E27FC236}">
                <a16:creationId xmlns:a16="http://schemas.microsoft.com/office/drawing/2014/main" id="{4F95B615-464C-48A4-8606-438FCCB85BD9}"/>
              </a:ext>
            </a:extLst>
          </p:cNvPr>
          <p:cNvSpPr>
            <a:spLocks noGrp="1"/>
          </p:cNvSpPr>
          <p:nvPr>
            <p:ph idx="1"/>
          </p:nvPr>
        </p:nvSpPr>
        <p:spPr/>
        <p:txBody>
          <a:bodyPr/>
          <a:lstStyle/>
          <a:p>
            <a:r>
              <a:rPr lang="en-CA" dirty="0"/>
              <a:t>Poor performance on training data could be because the model is too simple (the input features are not expressive enough) to describe the target well.</a:t>
            </a:r>
          </a:p>
          <a:p>
            <a:r>
              <a:rPr lang="en-CA" dirty="0"/>
              <a:t>Performance can be improved by increasing model flexibility. To increase model flexibility, try the following”</a:t>
            </a:r>
          </a:p>
          <a:p>
            <a:r>
              <a:rPr lang="en-CA" dirty="0"/>
              <a:t>Add new domain-specific features and more feature cartesian products, and change the types of feature processing used.</a:t>
            </a:r>
          </a:p>
          <a:p>
            <a:r>
              <a:rPr lang="en-CA" dirty="0"/>
              <a:t>Decrease the amount of regularization used.</a:t>
            </a:r>
            <a:endParaRPr lang="en-US" dirty="0"/>
          </a:p>
        </p:txBody>
      </p:sp>
    </p:spTree>
    <p:extLst>
      <p:ext uri="{BB962C8B-B14F-4D97-AF65-F5344CB8AC3E}">
        <p14:creationId xmlns:p14="http://schemas.microsoft.com/office/powerpoint/2010/main" val="19596491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0CB18-DD7A-4DE8-A178-BA8877391DC3}"/>
              </a:ext>
            </a:extLst>
          </p:cNvPr>
          <p:cNvSpPr>
            <a:spLocks noGrp="1"/>
          </p:cNvSpPr>
          <p:nvPr>
            <p:ph type="title"/>
          </p:nvPr>
        </p:nvSpPr>
        <p:spPr/>
        <p:txBody>
          <a:bodyPr/>
          <a:lstStyle/>
          <a:p>
            <a:r>
              <a:rPr lang="en-CA" dirty="0"/>
              <a:t>What to do?</a:t>
            </a:r>
            <a:endParaRPr lang="en-US" dirty="0"/>
          </a:p>
        </p:txBody>
      </p:sp>
      <p:sp>
        <p:nvSpPr>
          <p:cNvPr id="3" name="Content Placeholder 2">
            <a:extLst>
              <a:ext uri="{FF2B5EF4-FFF2-40B4-BE49-F238E27FC236}">
                <a16:creationId xmlns:a16="http://schemas.microsoft.com/office/drawing/2014/main" id="{4F95B615-464C-48A4-8606-438FCCB85BD9}"/>
              </a:ext>
            </a:extLst>
          </p:cNvPr>
          <p:cNvSpPr>
            <a:spLocks noGrp="1"/>
          </p:cNvSpPr>
          <p:nvPr>
            <p:ph idx="1"/>
          </p:nvPr>
        </p:nvSpPr>
        <p:spPr/>
        <p:txBody>
          <a:bodyPr/>
          <a:lstStyle/>
          <a:p>
            <a:r>
              <a:rPr lang="en-CA" dirty="0"/>
              <a:t>If your model is overfitting the training data, it makes sense to take actions that reduce model flexibility.</a:t>
            </a:r>
          </a:p>
          <a:p>
            <a:endParaRPr lang="en-CA" dirty="0"/>
          </a:p>
          <a:p>
            <a:r>
              <a:rPr lang="en-CA" dirty="0"/>
              <a:t>To reduce model flexibility:</a:t>
            </a:r>
          </a:p>
          <a:p>
            <a:endParaRPr lang="en-CA" dirty="0"/>
          </a:p>
          <a:p>
            <a:r>
              <a:rPr lang="en-CA" dirty="0"/>
              <a:t>Feature selection: consider using fewer feature combinations, decrease number of numeric attribute bins.</a:t>
            </a:r>
          </a:p>
          <a:p>
            <a:endParaRPr lang="en-CA" dirty="0"/>
          </a:p>
          <a:p>
            <a:r>
              <a:rPr lang="en-CA" dirty="0"/>
              <a:t>Increase the amount of regularization used.</a:t>
            </a:r>
            <a:endParaRPr lang="en-US" dirty="0"/>
          </a:p>
        </p:txBody>
      </p:sp>
    </p:spTree>
    <p:extLst>
      <p:ext uri="{BB962C8B-B14F-4D97-AF65-F5344CB8AC3E}">
        <p14:creationId xmlns:p14="http://schemas.microsoft.com/office/powerpoint/2010/main" val="3532400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EA051-2FFF-4AD7-960E-B3295707E77E}"/>
              </a:ext>
            </a:extLst>
          </p:cNvPr>
          <p:cNvSpPr>
            <a:spLocks noGrp="1"/>
          </p:cNvSpPr>
          <p:nvPr>
            <p:ph type="title"/>
          </p:nvPr>
        </p:nvSpPr>
        <p:spPr/>
        <p:txBody>
          <a:bodyPr/>
          <a:lstStyle/>
          <a:p>
            <a:r>
              <a:rPr lang="en-CA" dirty="0"/>
              <a:t>Universal Solution</a:t>
            </a:r>
            <a:endParaRPr lang="en-US" dirty="0"/>
          </a:p>
        </p:txBody>
      </p:sp>
      <p:sp>
        <p:nvSpPr>
          <p:cNvPr id="3" name="Content Placeholder 2">
            <a:extLst>
              <a:ext uri="{FF2B5EF4-FFF2-40B4-BE49-F238E27FC236}">
                <a16:creationId xmlns:a16="http://schemas.microsoft.com/office/drawing/2014/main" id="{0BD618EE-BEA5-4799-A526-929D8DF83C49}"/>
              </a:ext>
            </a:extLst>
          </p:cNvPr>
          <p:cNvSpPr>
            <a:spLocks noGrp="1"/>
          </p:cNvSpPr>
          <p:nvPr>
            <p:ph idx="1"/>
          </p:nvPr>
        </p:nvSpPr>
        <p:spPr/>
        <p:txBody>
          <a:bodyPr/>
          <a:lstStyle/>
          <a:p>
            <a:r>
              <a:rPr lang="en-CA" dirty="0"/>
              <a:t>Increase data size (no copy paste)</a:t>
            </a:r>
            <a:endParaRPr lang="en-US" dirty="0"/>
          </a:p>
        </p:txBody>
      </p:sp>
    </p:spTree>
    <p:extLst>
      <p:ext uri="{BB962C8B-B14F-4D97-AF65-F5344CB8AC3E}">
        <p14:creationId xmlns:p14="http://schemas.microsoft.com/office/powerpoint/2010/main" val="10297039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C05FA-E9D9-40BC-AFEB-E2F47BFF28F9}"/>
              </a:ext>
            </a:extLst>
          </p:cNvPr>
          <p:cNvSpPr>
            <a:spLocks noGrp="1"/>
          </p:cNvSpPr>
          <p:nvPr>
            <p:ph type="title"/>
          </p:nvPr>
        </p:nvSpPr>
        <p:spPr/>
        <p:txBody>
          <a:bodyPr/>
          <a:lstStyle/>
          <a:p>
            <a:r>
              <a:rPr lang="en-CA" dirty="0"/>
              <a:t>Scikit Learn Vs. </a:t>
            </a:r>
            <a:r>
              <a:rPr lang="en-CA" dirty="0" err="1"/>
              <a:t>StatsModels</a:t>
            </a:r>
            <a:endParaRPr lang="en-US" dirty="0"/>
          </a:p>
        </p:txBody>
      </p:sp>
      <p:pic>
        <p:nvPicPr>
          <p:cNvPr id="7" name="Picture 6">
            <a:extLst>
              <a:ext uri="{FF2B5EF4-FFF2-40B4-BE49-F238E27FC236}">
                <a16:creationId xmlns:a16="http://schemas.microsoft.com/office/drawing/2014/main" id="{1D6DD3E1-C54D-4950-9EFD-6673D7E45E69}"/>
              </a:ext>
            </a:extLst>
          </p:cNvPr>
          <p:cNvPicPr>
            <a:picLocks noChangeAspect="1"/>
          </p:cNvPicPr>
          <p:nvPr/>
        </p:nvPicPr>
        <p:blipFill rotWithShape="1">
          <a:blip r:embed="rId2"/>
          <a:srcRect l="1039" t="11058" r="33423" b="42766"/>
          <a:stretch/>
        </p:blipFill>
        <p:spPr>
          <a:xfrm>
            <a:off x="1753305" y="1905000"/>
            <a:ext cx="9751307" cy="3862754"/>
          </a:xfrm>
          <a:prstGeom prst="rect">
            <a:avLst/>
          </a:prstGeom>
        </p:spPr>
      </p:pic>
    </p:spTree>
    <p:extLst>
      <p:ext uri="{BB962C8B-B14F-4D97-AF65-F5344CB8AC3E}">
        <p14:creationId xmlns:p14="http://schemas.microsoft.com/office/powerpoint/2010/main" val="26706746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783C5-37B2-4A57-9FE7-6FBC36F2ADBD}"/>
              </a:ext>
            </a:extLst>
          </p:cNvPr>
          <p:cNvSpPr>
            <a:spLocks noGrp="1"/>
          </p:cNvSpPr>
          <p:nvPr>
            <p:ph type="title"/>
          </p:nvPr>
        </p:nvSpPr>
        <p:spPr/>
        <p:txBody>
          <a:bodyPr/>
          <a:lstStyle/>
          <a:p>
            <a:r>
              <a:rPr lang="en-CA" dirty="0"/>
              <a:t>Python meets Regression</a:t>
            </a:r>
            <a:endParaRPr lang="en-US" dirty="0"/>
          </a:p>
        </p:txBody>
      </p:sp>
      <p:sp>
        <p:nvSpPr>
          <p:cNvPr id="3" name="Content Placeholder 2">
            <a:extLst>
              <a:ext uri="{FF2B5EF4-FFF2-40B4-BE49-F238E27FC236}">
                <a16:creationId xmlns:a16="http://schemas.microsoft.com/office/drawing/2014/main" id="{CD25072D-8FB9-4022-B1F3-C0A486290A76}"/>
              </a:ext>
            </a:extLst>
          </p:cNvPr>
          <p:cNvSpPr>
            <a:spLocks noGrp="1"/>
          </p:cNvSpPr>
          <p:nvPr>
            <p:ph idx="1"/>
          </p:nvPr>
        </p:nvSpPr>
        <p:spPr/>
        <p:txBody>
          <a:bodyPr/>
          <a:lstStyle/>
          <a:p>
            <a:pPr marL="0" indent="0">
              <a:buNone/>
            </a:pPr>
            <a:r>
              <a:rPr lang="en-CA" dirty="0"/>
              <a:t>Let’s go!</a:t>
            </a:r>
            <a:endParaRPr lang="en-US" dirty="0"/>
          </a:p>
        </p:txBody>
      </p:sp>
    </p:spTree>
    <p:extLst>
      <p:ext uri="{BB962C8B-B14F-4D97-AF65-F5344CB8AC3E}">
        <p14:creationId xmlns:p14="http://schemas.microsoft.com/office/powerpoint/2010/main" val="364702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DD8B1-6A21-4151-B107-3410AD3DD432}"/>
              </a:ext>
            </a:extLst>
          </p:cNvPr>
          <p:cNvSpPr>
            <a:spLocks noGrp="1"/>
          </p:cNvSpPr>
          <p:nvPr>
            <p:ph type="title"/>
          </p:nvPr>
        </p:nvSpPr>
        <p:spPr/>
        <p:txBody>
          <a:bodyPr/>
          <a:lstStyle/>
          <a:p>
            <a:r>
              <a:rPr lang="en-US" dirty="0"/>
              <a:t>Supervised Learning</a:t>
            </a:r>
          </a:p>
        </p:txBody>
      </p:sp>
      <p:pic>
        <p:nvPicPr>
          <p:cNvPr id="5" name="Picture 4">
            <a:extLst>
              <a:ext uri="{FF2B5EF4-FFF2-40B4-BE49-F238E27FC236}">
                <a16:creationId xmlns:a16="http://schemas.microsoft.com/office/drawing/2014/main" id="{68977D4D-2870-47FD-974B-88D78BF15FDC}"/>
              </a:ext>
            </a:extLst>
          </p:cNvPr>
          <p:cNvPicPr>
            <a:picLocks noChangeAspect="1"/>
          </p:cNvPicPr>
          <p:nvPr/>
        </p:nvPicPr>
        <p:blipFill rotWithShape="1">
          <a:blip r:embed="rId2">
            <a:extLst>
              <a:ext uri="{28A0092B-C50C-407E-A947-70E740481C1C}">
                <a14:useLocalDpi xmlns:a14="http://schemas.microsoft.com/office/drawing/2010/main" val="0"/>
              </a:ext>
            </a:extLst>
          </a:blip>
          <a:srcRect l="28846" t="40820" r="35962" b="23898"/>
          <a:stretch/>
        </p:blipFill>
        <p:spPr>
          <a:xfrm>
            <a:off x="2438542" y="1706725"/>
            <a:ext cx="8027821" cy="4527165"/>
          </a:xfrm>
          <a:prstGeom prst="rect">
            <a:avLst/>
          </a:prstGeom>
        </p:spPr>
      </p:pic>
    </p:spTree>
    <p:extLst>
      <p:ext uri="{BB962C8B-B14F-4D97-AF65-F5344CB8AC3E}">
        <p14:creationId xmlns:p14="http://schemas.microsoft.com/office/powerpoint/2010/main" val="3372020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E6869-C3DF-4BC4-BB82-19440EF4D305}"/>
              </a:ext>
            </a:extLst>
          </p:cNvPr>
          <p:cNvSpPr>
            <a:spLocks noGrp="1"/>
          </p:cNvSpPr>
          <p:nvPr>
            <p:ph type="title"/>
          </p:nvPr>
        </p:nvSpPr>
        <p:spPr/>
        <p:txBody>
          <a:bodyPr/>
          <a:lstStyle/>
          <a:p>
            <a:r>
              <a:rPr lang="en-US" dirty="0"/>
              <a:t>Unsupervised Learning</a:t>
            </a:r>
          </a:p>
        </p:txBody>
      </p:sp>
      <p:pic>
        <p:nvPicPr>
          <p:cNvPr id="4" name="Picture 3">
            <a:extLst>
              <a:ext uri="{FF2B5EF4-FFF2-40B4-BE49-F238E27FC236}">
                <a16:creationId xmlns:a16="http://schemas.microsoft.com/office/drawing/2014/main" id="{CF2A129F-FE0A-477C-9071-2DD65B31083F}"/>
              </a:ext>
            </a:extLst>
          </p:cNvPr>
          <p:cNvPicPr>
            <a:picLocks noChangeAspect="1"/>
          </p:cNvPicPr>
          <p:nvPr/>
        </p:nvPicPr>
        <p:blipFill rotWithShape="1">
          <a:blip r:embed="rId2">
            <a:extLst>
              <a:ext uri="{28A0092B-C50C-407E-A947-70E740481C1C}">
                <a14:useLocalDpi xmlns:a14="http://schemas.microsoft.com/office/drawing/2010/main" val="0"/>
              </a:ext>
            </a:extLst>
          </a:blip>
          <a:srcRect l="29729" t="40820" r="39925" b="23898"/>
          <a:stretch/>
        </p:blipFill>
        <p:spPr>
          <a:xfrm>
            <a:off x="3076354" y="1708129"/>
            <a:ext cx="6522721" cy="4265810"/>
          </a:xfrm>
          <a:prstGeom prst="rect">
            <a:avLst/>
          </a:prstGeom>
        </p:spPr>
      </p:pic>
    </p:spTree>
    <p:extLst>
      <p:ext uri="{BB962C8B-B14F-4D97-AF65-F5344CB8AC3E}">
        <p14:creationId xmlns:p14="http://schemas.microsoft.com/office/powerpoint/2010/main" val="4112114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E6869-C3DF-4BC4-BB82-19440EF4D305}"/>
              </a:ext>
            </a:extLst>
          </p:cNvPr>
          <p:cNvSpPr>
            <a:spLocks noGrp="1"/>
          </p:cNvSpPr>
          <p:nvPr>
            <p:ph type="title"/>
          </p:nvPr>
        </p:nvSpPr>
        <p:spPr/>
        <p:txBody>
          <a:bodyPr/>
          <a:lstStyle/>
          <a:p>
            <a:r>
              <a:rPr lang="en-US" dirty="0"/>
              <a:t>Unsupervised Learning</a:t>
            </a:r>
          </a:p>
        </p:txBody>
      </p:sp>
      <p:pic>
        <p:nvPicPr>
          <p:cNvPr id="5" name="Picture 4">
            <a:extLst>
              <a:ext uri="{FF2B5EF4-FFF2-40B4-BE49-F238E27FC236}">
                <a16:creationId xmlns:a16="http://schemas.microsoft.com/office/drawing/2014/main" id="{6DD6F601-29E4-493C-BD79-EDDF404E2B32}"/>
              </a:ext>
            </a:extLst>
          </p:cNvPr>
          <p:cNvPicPr>
            <a:picLocks noChangeAspect="1"/>
          </p:cNvPicPr>
          <p:nvPr/>
        </p:nvPicPr>
        <p:blipFill rotWithShape="1">
          <a:blip r:embed="rId2">
            <a:extLst>
              <a:ext uri="{28A0092B-C50C-407E-A947-70E740481C1C}">
                <a14:useLocalDpi xmlns:a14="http://schemas.microsoft.com/office/drawing/2010/main" val="0"/>
              </a:ext>
            </a:extLst>
          </a:blip>
          <a:srcRect l="24577" t="41436" r="29153" b="34974"/>
          <a:stretch/>
        </p:blipFill>
        <p:spPr>
          <a:xfrm>
            <a:off x="1609604" y="2273659"/>
            <a:ext cx="9342753" cy="2679342"/>
          </a:xfrm>
          <a:prstGeom prst="rect">
            <a:avLst/>
          </a:prstGeom>
        </p:spPr>
      </p:pic>
    </p:spTree>
    <p:extLst>
      <p:ext uri="{BB962C8B-B14F-4D97-AF65-F5344CB8AC3E}">
        <p14:creationId xmlns:p14="http://schemas.microsoft.com/office/powerpoint/2010/main" val="1889616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E9733-9869-4105-97B0-93847BA0C9E7}"/>
              </a:ext>
            </a:extLst>
          </p:cNvPr>
          <p:cNvSpPr>
            <a:spLocks noGrp="1"/>
          </p:cNvSpPr>
          <p:nvPr>
            <p:ph type="title"/>
          </p:nvPr>
        </p:nvSpPr>
        <p:spPr/>
        <p:txBody>
          <a:bodyPr/>
          <a:lstStyle/>
          <a:p>
            <a:r>
              <a:rPr lang="en-US" dirty="0"/>
              <a:t>Reinforcement Learning</a:t>
            </a:r>
          </a:p>
        </p:txBody>
      </p:sp>
      <p:pic>
        <p:nvPicPr>
          <p:cNvPr id="4" name="Picture 3">
            <a:extLst>
              <a:ext uri="{FF2B5EF4-FFF2-40B4-BE49-F238E27FC236}">
                <a16:creationId xmlns:a16="http://schemas.microsoft.com/office/drawing/2014/main" id="{0B724AFE-9406-4BB5-8D2A-38F5FB10CD9E}"/>
              </a:ext>
            </a:extLst>
          </p:cNvPr>
          <p:cNvPicPr>
            <a:picLocks noChangeAspect="1"/>
          </p:cNvPicPr>
          <p:nvPr/>
        </p:nvPicPr>
        <p:blipFill rotWithShape="1">
          <a:blip r:embed="rId2">
            <a:extLst>
              <a:ext uri="{28A0092B-C50C-407E-A947-70E740481C1C}">
                <a14:useLocalDpi xmlns:a14="http://schemas.microsoft.com/office/drawing/2010/main" val="0"/>
              </a:ext>
            </a:extLst>
          </a:blip>
          <a:srcRect l="22620" t="41837" r="26427" b="24656"/>
          <a:stretch/>
        </p:blipFill>
        <p:spPr>
          <a:xfrm>
            <a:off x="2089975" y="1905000"/>
            <a:ext cx="9643899" cy="3567332"/>
          </a:xfrm>
          <a:prstGeom prst="rect">
            <a:avLst/>
          </a:prstGeom>
        </p:spPr>
      </p:pic>
    </p:spTree>
    <p:extLst>
      <p:ext uri="{BB962C8B-B14F-4D97-AF65-F5344CB8AC3E}">
        <p14:creationId xmlns:p14="http://schemas.microsoft.com/office/powerpoint/2010/main" val="210945304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279</TotalTime>
  <Words>1091</Words>
  <Application>Microsoft Office PowerPoint</Application>
  <PresentationFormat>Widescreen</PresentationFormat>
  <Paragraphs>148</Paragraphs>
  <Slides>57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Century Gothic</vt:lpstr>
      <vt:lpstr>Wingdings 3</vt:lpstr>
      <vt:lpstr>Wisp</vt:lpstr>
      <vt:lpstr>Introduction to Machine Learning</vt:lpstr>
      <vt:lpstr>Agenda</vt:lpstr>
      <vt:lpstr>Machine Learning</vt:lpstr>
      <vt:lpstr>Types of Learnings</vt:lpstr>
      <vt:lpstr>Supervised Learning</vt:lpstr>
      <vt:lpstr>Supervised Learning</vt:lpstr>
      <vt:lpstr>Unsupervised Learning</vt:lpstr>
      <vt:lpstr>Unsupervised Learning</vt:lpstr>
      <vt:lpstr>Reinforcement Learning</vt:lpstr>
      <vt:lpstr>Reinforcement Learning</vt:lpstr>
      <vt:lpstr>Reinforcement Learning</vt:lpstr>
      <vt:lpstr>Supervised Learning Algorithms</vt:lpstr>
      <vt:lpstr>Unsupervised Learning Algorithms</vt:lpstr>
      <vt:lpstr>Reinforcement Learning Algorithms</vt:lpstr>
      <vt:lpstr>Model based vs. Model free</vt:lpstr>
      <vt:lpstr>Deep Learning Algorithm</vt:lpstr>
      <vt:lpstr>Deep Learning Algorithm</vt:lpstr>
      <vt:lpstr>Neural Networks – RNN / LSTM</vt:lpstr>
      <vt:lpstr>Neural Networks - CNN</vt:lpstr>
      <vt:lpstr>Neural Networks – Autoencoders &amp; RBMs</vt:lpstr>
      <vt:lpstr>Neural Networks – Autoencoders &amp; RBMs</vt:lpstr>
      <vt:lpstr>Neural Networks – Autoencoders &amp; RBMs</vt:lpstr>
      <vt:lpstr>Neural Networks – Autoencoders &amp; RBMs</vt:lpstr>
      <vt:lpstr>ML Vs. DL</vt:lpstr>
      <vt:lpstr>Errors!</vt:lpstr>
      <vt:lpstr>Types of Errors</vt:lpstr>
      <vt:lpstr>Type 1 &amp; Type 2 Error</vt:lpstr>
      <vt:lpstr>Confusion Matrix??</vt:lpstr>
      <vt:lpstr>Type 1 &amp; Type 2 Error</vt:lpstr>
      <vt:lpstr>How to check for these errors?</vt:lpstr>
      <vt:lpstr>ROC - AUC</vt:lpstr>
      <vt:lpstr>Train / Test Split</vt:lpstr>
      <vt:lpstr>Dependent &amp; Independent Variables</vt:lpstr>
      <vt:lpstr>Dependent &amp; Independent Variables</vt:lpstr>
      <vt:lpstr>Example</vt:lpstr>
      <vt:lpstr>Simple Linear Regression</vt:lpstr>
      <vt:lpstr>Multiple Regression</vt:lpstr>
      <vt:lpstr>Regression Equation</vt:lpstr>
      <vt:lpstr>Assumptions of Regression</vt:lpstr>
      <vt:lpstr>Example: Predicting House Price</vt:lpstr>
      <vt:lpstr>Excel Output</vt:lpstr>
      <vt:lpstr>The Least Squares</vt:lpstr>
      <vt:lpstr>Let’s go Hunting</vt:lpstr>
      <vt:lpstr>Manual Calculations</vt:lpstr>
      <vt:lpstr>Now it’s simple</vt:lpstr>
      <vt:lpstr>Regression Output</vt:lpstr>
      <vt:lpstr>Voila!</vt:lpstr>
      <vt:lpstr>Trend Line</vt:lpstr>
      <vt:lpstr>Compare these 2 lines</vt:lpstr>
      <vt:lpstr>What if the relation is not linear?</vt:lpstr>
      <vt:lpstr>Example – 16 types of regression</vt:lpstr>
      <vt:lpstr>Overfitting Vs. Underfitting</vt:lpstr>
      <vt:lpstr>What to do?</vt:lpstr>
      <vt:lpstr>What to do?</vt:lpstr>
      <vt:lpstr>Universal Solution</vt:lpstr>
      <vt:lpstr>Scikit Learn Vs. StatsModels</vt:lpstr>
      <vt:lpstr>Python meets Regression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Anurag Srivastava</dc:creator>
  <cp:lastModifiedBy>Anurag Srivastava</cp:lastModifiedBy>
  <cp:revision>45</cp:revision>
  <dcterms:created xsi:type="dcterms:W3CDTF">2022-02-28T17:55:35Z</dcterms:created>
  <dcterms:modified xsi:type="dcterms:W3CDTF">2022-02-28T22:35:29Z</dcterms:modified>
</cp:coreProperties>
</file>